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04409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76" y="-78"/>
      </p:cViewPr>
      <p:guideLst>
        <p:guide orient="horz" pos="2160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3076" y="2130428"/>
            <a:ext cx="887484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148" y="3886200"/>
            <a:ext cx="730869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274641"/>
            <a:ext cx="234922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274641"/>
            <a:ext cx="68736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4766" y="4406902"/>
            <a:ext cx="88748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4766" y="2906714"/>
            <a:ext cx="88748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1600203"/>
            <a:ext cx="46114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4" y="1600203"/>
            <a:ext cx="46114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0" y="1535113"/>
            <a:ext cx="46132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2050" y="2174875"/>
            <a:ext cx="46132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80" y="1535113"/>
            <a:ext cx="461506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80" y="2174875"/>
            <a:ext cx="461506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2" y="273050"/>
            <a:ext cx="34350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82137" y="273053"/>
            <a:ext cx="583680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52" y="1435103"/>
            <a:ext cx="34350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508" y="4800600"/>
            <a:ext cx="62645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508" y="612776"/>
            <a:ext cx="626459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508" y="5367338"/>
            <a:ext cx="626459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1" y="274638"/>
            <a:ext cx="939688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51" y="1600203"/>
            <a:ext cx="939688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22051" y="6356353"/>
            <a:ext cx="2436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567339" y="6356353"/>
            <a:ext cx="33063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482709" y="6356353"/>
            <a:ext cx="2436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50;&#1058;&#1055;%20&#1073;&#1083;&#1072;&#1085;&#1082;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ПРОГРАММ ПРАКТИКИ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510" y="5373216"/>
            <a:ext cx="7226470" cy="672480"/>
          </a:xfrm>
        </p:spPr>
        <p:txBody>
          <a:bodyPr anchor="b">
            <a:normAutofit/>
          </a:bodyPr>
          <a:lstStyle/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СЛУЖБА ГБПОУ«1-й МОК»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1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950" y="188640"/>
            <a:ext cx="9721080" cy="606658"/>
          </a:xfrm>
        </p:spPr>
        <p:txBody>
          <a:bodyPr>
            <a:noAutofit/>
          </a:bodyPr>
          <a:lstStyle/>
          <a:p>
            <a:pPr lvl="0">
              <a:buSzPts val="1400"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kern="0" cap="all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контроль и оценка результатов»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870" y="1124744"/>
            <a:ext cx="10225136" cy="5616624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Для сдачи дифференцированного зачета обучающиеся предоставляют: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i="1" dirty="0" smtClean="0">
                <a:solidFill>
                  <a:srgbClr val="C00000"/>
                </a:solidFill>
                <a:latin typeface="Times New Roman"/>
                <a:ea typeface="Calibri"/>
              </a:rPr>
              <a:t>аттестационный </a:t>
            </a:r>
            <a:r>
              <a:rPr lang="ru-RU" sz="2800" i="1" dirty="0">
                <a:solidFill>
                  <a:srgbClr val="C00000"/>
                </a:solidFill>
                <a:latin typeface="Times New Roman"/>
                <a:ea typeface="Calibri"/>
              </a:rPr>
              <a:t>лист</a:t>
            </a:r>
            <a:r>
              <a:rPr lang="ru-RU" sz="2800" i="1" dirty="0">
                <a:latin typeface="Times New Roman"/>
                <a:ea typeface="Calibri"/>
              </a:rPr>
              <a:t>,</a:t>
            </a:r>
            <a:endParaRPr lang="ru-RU" sz="2400" i="1" dirty="0">
              <a:latin typeface="Times New Roman"/>
              <a:ea typeface="Calibri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i="1" dirty="0" smtClean="0">
                <a:solidFill>
                  <a:srgbClr val="C00000"/>
                </a:solidFill>
                <a:latin typeface="Times New Roman"/>
                <a:ea typeface="Calibri"/>
              </a:rPr>
              <a:t>дневник-отчет</a:t>
            </a:r>
            <a:r>
              <a:rPr lang="ru-RU" sz="2800" i="1" dirty="0">
                <a:solidFill>
                  <a:srgbClr val="C00000"/>
                </a:solidFill>
                <a:latin typeface="Times New Roman"/>
                <a:ea typeface="Calibri"/>
              </a:rPr>
              <a:t>,</a:t>
            </a:r>
            <a:r>
              <a:rPr lang="ru-RU" sz="2800" i="1" dirty="0">
                <a:latin typeface="Times New Roman"/>
                <a:ea typeface="Calibri"/>
              </a:rPr>
              <a:t>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включающий в качестве приложений </a:t>
            </a:r>
            <a:r>
              <a:rPr lang="ru-RU" sz="2800" i="1" dirty="0">
                <a:solidFill>
                  <a:srgbClr val="0070C0"/>
                </a:solidFill>
                <a:latin typeface="Times New Roman"/>
                <a:ea typeface="Calibri"/>
              </a:rPr>
              <a:t>свидетельства выполнения </a:t>
            </a:r>
            <a:r>
              <a:rPr lang="ru-RU" sz="2800" i="1" dirty="0" smtClean="0">
                <a:solidFill>
                  <a:srgbClr val="0070C0"/>
                </a:solidFill>
                <a:latin typeface="Times New Roman"/>
                <a:ea typeface="Calibri"/>
              </a:rPr>
              <a:t>заданий, освоения умений,</a:t>
            </a:r>
            <a:r>
              <a:rPr lang="ru-RU" sz="2800" i="1" dirty="0" smtClean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конкретизированные </a:t>
            </a: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для каждого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семестра, например (для 42.02.01): </a:t>
            </a:r>
            <a:r>
              <a:rPr lang="ru-RU" sz="2800" i="1" dirty="0">
                <a:solidFill>
                  <a:srgbClr val="0070C0"/>
                </a:solidFill>
                <a:latin typeface="Times New Roman"/>
                <a:ea typeface="Calibri"/>
              </a:rPr>
              <a:t>фото-, видеоматериалы, завершенные творческие работы (зарисовки, наброски, этюды, макет графических работ архитектурных зарисовок и стилизация), подготовленные материалы для учебного проекта, презентации и т.д</a:t>
            </a:r>
            <a:r>
              <a:rPr lang="ru-RU" sz="2800" i="1" dirty="0">
                <a:latin typeface="Times New Roman"/>
                <a:ea typeface="Calibri"/>
              </a:rPr>
              <a:t>.</a:t>
            </a:r>
            <a:endParaRPr lang="ru-RU" sz="2400" i="1" dirty="0">
              <a:latin typeface="Times New Roman"/>
              <a:ea typeface="Calibri"/>
            </a:endParaRPr>
          </a:p>
          <a:p>
            <a:pPr marL="0" indent="0" algn="just">
              <a:buNone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200" b="1" dirty="0" smtClean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69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2" y="476672"/>
            <a:ext cx="10419366" cy="606658"/>
          </a:xfrm>
        </p:spPr>
        <p:txBody>
          <a:bodyPr>
            <a:noAutofit/>
          </a:bodyPr>
          <a:lstStyle/>
          <a:p>
            <a:pPr lvl="0">
              <a:buSzPts val="1400"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kern="0" cap="all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контроль и оценка результатов»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934" y="2276872"/>
            <a:ext cx="9983176" cy="1944216"/>
          </a:xfrm>
        </p:spPr>
        <p:txBody>
          <a:bodyPr>
            <a:noAutofit/>
          </a:bodyPr>
          <a:lstStyle/>
          <a:p>
            <a:pPr marL="3175" indent="449263" algn="just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Указывают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Calibri"/>
              </a:rPr>
              <a:t>конкретно для каждого семестра материалы, входящие в приложение к дневнику-отчету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, составленные в строгом соответствии с видами осваиваемых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работ </a:t>
            </a:r>
            <a:r>
              <a:rPr lang="ru-RU" sz="2800" dirty="0" smtClean="0">
                <a:solidFill>
                  <a:srgbClr val="C00000"/>
                </a:solidFill>
                <a:latin typeface="Times New Roman"/>
                <a:ea typeface="Calibri"/>
              </a:rPr>
              <a:t>и критерии их оценки.</a:t>
            </a:r>
            <a:endParaRPr lang="ru-RU" sz="2800" dirty="0" smtClean="0">
              <a:solidFill>
                <a:srgbClr val="C00000"/>
              </a:solidFill>
              <a:latin typeface="Times New Roman"/>
              <a:ea typeface="Calibri"/>
            </a:endParaRPr>
          </a:p>
          <a:p>
            <a:pPr marL="3175" indent="449263" algn="just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3175" indent="449263" algn="just"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Эта информация доводится до сведения обучающихся до начала практики.</a:t>
            </a:r>
          </a:p>
          <a:p>
            <a:pPr marL="3175" indent="-3175" algn="just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0" algn="just">
              <a:buNone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200" b="1" dirty="0" smtClean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73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612560"/>
              </p:ext>
            </p:extLst>
          </p:nvPr>
        </p:nvGraphicFramePr>
        <p:xfrm>
          <a:off x="107926" y="116632"/>
          <a:ext cx="10225136" cy="6707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5472608"/>
              </a:tblGrid>
              <a:tr h="39783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Свидетельства освоения ПК к дневнику-отчету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127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Составление творческого брифа для фотосъемки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Бриф для проведения фотосъемки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800" i="1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4445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Организация и проведение фотосъемки. Компьютерная обработка фотографий с использованием простых приемов создания и обработки изображения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Комплект фотографий (по заданию преподавателя,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не менее 10 шт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. с компьютерной обработкой с использованием простых приемов)</a:t>
                      </a:r>
                      <a:endParaRPr lang="ru-RU" sz="18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127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Разработка рекламного текста с учетом различных типов рекламы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Образцы рекламных текстов (для различных типов рекламы,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не менее 5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4445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kumimoji="0" lang="ru-RU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бейджа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: составление текста, разработка дизайна, подготовка изображения с применением компьютерных технологий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Бейдж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(текст, дизайн, изображения </a:t>
                      </a: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не менее 2 видов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731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Подготовка изобразительных материалов для визуального образа рекламной акции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Образцы изобразительных материалов (коммуникатор) для визуального образа рекламной акции (корпоративный персонаж, герой, элемент);</a:t>
                      </a:r>
                    </a:p>
                    <a:p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сценарий рекламной акции, логотип, фирменные цвета</a:t>
                      </a:r>
                      <a:endParaRPr lang="ru-RU" sz="18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44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Разработка визуального имиджа рекламной акции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uLnTx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дизайн фирменного бланка организации\акции (1 экземпляр); пригласительный билет (1 экземпляр), рекламное объявление (1 экземпляр), программа мероприятия, рекламный баннер (1 ролл-ап)</a:t>
                      </a:r>
                      <a:endParaRPr lang="ru-RU" sz="1800" i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8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1" y="274638"/>
            <a:ext cx="9396889" cy="418058"/>
          </a:xfrm>
        </p:spPr>
        <p:txBody>
          <a:bodyPr>
            <a:normAutofit fontScale="90000"/>
          </a:bodyPr>
          <a:lstStyle/>
          <a:p>
            <a:pPr lvl="0" indent="450850" eaLnBrk="0" fontAlgn="base" hangingPunct="0"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 критериев оценки публичной </a:t>
            </a:r>
            <a:r>
              <a:rPr lang="ru-RU" altLang="ru-RU" sz="36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защиты</a:t>
            </a:r>
            <a:r>
              <a:rPr lang="ru-RU" altLang="ru-RU" sz="6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altLang="ru-RU" sz="6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629551"/>
              </p:ext>
            </p:extLst>
          </p:nvPr>
        </p:nvGraphicFramePr>
        <p:xfrm>
          <a:off x="251942" y="469411"/>
          <a:ext cx="10081119" cy="5191837"/>
        </p:xfrm>
        <a:graphic>
          <a:graphicData uri="http://schemas.openxmlformats.org/drawingml/2006/table">
            <a:tbl>
              <a:tblPr firstRow="1" firstCol="1" bandRow="1"/>
              <a:tblGrid>
                <a:gridCol w="451837"/>
                <a:gridCol w="8045107"/>
                <a:gridCol w="1584175"/>
              </a:tblGrid>
              <a:tr h="21602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№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Критерии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Кол-во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4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Аргументация актуальности, цели и задач работы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2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Логичность построения выступления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2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Полнота раскрытия темы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Наличие заключения, подведение итогов, соблюдение регламента выступления (до 10 минут)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Наличие обратной связи со </a:t>
                      </a:r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слушателями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4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Степень пользования текстом, умение говорить без текста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4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Использование техники и наглядных материалов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56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Культура речи (образность, наличие примеров, ярких цитат, доступность, грамотность, дикция, голос)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2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Манера держать себя и внешний вид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31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Ответы на вопросы слушателей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0239" marR="60239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941" y="5671701"/>
            <a:ext cx="1062492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5 «отлично»  -  100 -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баллов.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4 «хорошо» -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89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 баллов.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3 «удовлетворительно» - 6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- 50 баллов.</a:t>
            </a:r>
            <a:endParaRPr kumimoji="0" lang="ru-RU" altLang="ru-RU" sz="7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Ниже 50 баллов – оценка «неудовлетворительно»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674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935" y="274638"/>
            <a:ext cx="1008112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по составлению КТП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942" y="980728"/>
            <a:ext cx="9937104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Титульный лист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на каждый модуль, на одного или нескольких преподавателей, мастеров п/о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Подписывается председателем П(Ц)К</a:t>
            </a:r>
          </a:p>
          <a:p>
            <a:pPr marL="514350" indent="-514350">
              <a:buAutoNum type="arabicPeriod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тверждается руководителем структурного подразделения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Кол-во часов практики – указывается по курсам и семестрам за весь период освоения ПМ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вида практики указывается по учебному плану – УП.01, ПП.01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контроля за семестр – дифференцированный зачет (зачет с оценкой)</a:t>
            </a:r>
          </a:p>
          <a:p>
            <a:pPr marL="0" indent="0">
              <a:buNone/>
            </a:pPr>
            <a:endParaRPr lang="ru-RU" sz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Используемая литература: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в соответствии с программой модуля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935" y="116632"/>
            <a:ext cx="10081120" cy="36004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по составлению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КТП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934" y="620688"/>
            <a:ext cx="1008112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Содержание календарно-тематического плана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не менее чем на один курс, дополняется на последующие курсы</a:t>
            </a:r>
          </a:p>
          <a:p>
            <a:pPr marL="514350" indent="-514350" algn="just">
              <a:buAutoNum type="arabicPeriod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Наименования тем практики: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формулируются в соответствии с несколькими осваиваемыми видами работ обобщенно или по наименованию конкретного вида работы,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соответствуют видам работ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указанным в программе ПМ и программе практики;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переносятся в журнал учебных занятий строго в соответствии с формулировками в КТП</a:t>
            </a:r>
          </a:p>
          <a:p>
            <a:pPr marL="457200" indent="-457200" algn="just">
              <a:buAutoNum type="arabicPeriod" startAt="3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часов по практике, если она реализуется концентрированно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должно превышать 36 час. в неделю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кол-во часов в день зависит от условий реализации, например: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дней по 7,2 часа; </a:t>
            </a:r>
          </a:p>
          <a:p>
            <a:pPr marL="0" indent="0" algn="just">
              <a:buNone/>
            </a:pP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- 3 дня по 8 час. и 2 дня по 6 час;</a:t>
            </a:r>
          </a:p>
          <a:p>
            <a:pPr marL="0" indent="0" algn="just">
              <a:buNone/>
            </a:pP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- 4 дня по 7 час. и 1 день по 8 час. </a:t>
            </a:r>
          </a:p>
          <a:p>
            <a:pPr marL="0" indent="0" algn="just"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Указывается кол-во часов «Всего» за каждый курс</a:t>
            </a:r>
          </a:p>
          <a:p>
            <a:pPr marL="457200" indent="-457200" algn="just">
              <a:buAutoNum type="arabicPeriod" startAt="5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занятий по практике  – практическое занятие</a:t>
            </a:r>
          </a:p>
          <a:p>
            <a:pPr marL="457200" indent="-457200" algn="just">
              <a:buAutoNum type="arabicPeriod" startAt="5"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оснащение занятия – указать наименование кабинета/ лаборатории/мастерской, структурного подразделения организации – базы практики, необходимого для освоения ВПД, например:</a:t>
            </a:r>
          </a:p>
          <a:p>
            <a:pPr marL="0" indent="0" algn="just">
              <a:buNone/>
            </a:pP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кондитерский цех/кондитерский цех базы практики, оснащенный оборудованием, материалами в соответствии с требованиями программы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2463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66" y="260648"/>
            <a:ext cx="9396889" cy="50405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«ПАСПОРТ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ПРОГАММЫ»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проверить: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952" y="908720"/>
            <a:ext cx="9793088" cy="568863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 1.1.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Место учебной практики в структуре основной профессиональной образовательной программы (далее - ОПОП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</a:p>
          <a:p>
            <a:pPr algn="just">
              <a:buFontTx/>
              <a:buChar char="-"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профессии, специальности (соответствие ФГОС СПО 3+);</a:t>
            </a:r>
          </a:p>
          <a:p>
            <a:pPr algn="just">
              <a:buFontTx/>
              <a:buChar char="-"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ВПД, в </a:t>
            </a:r>
            <a:r>
              <a:rPr lang="ru-RU" sz="21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включенных за счет часов вариативной части ОПОП (соответствие действующему учебному плану).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п. 1.2. Цели и задачи практики</a:t>
            </a:r>
          </a:p>
          <a:p>
            <a:pPr marL="0" lvl="0" indent="0" algn="just">
              <a:buNone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требований к практическому опыту, знаниям,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умениям:  </a:t>
            </a:r>
            <a:endParaRPr lang="ru-RU" sz="2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ФГОС СПО 3+ (2015 г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в </a:t>
            </a:r>
            <a:r>
              <a:rPr lang="ru-RU" sz="21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для </a:t>
            </a: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 «Выполнение работ по одной или нескольким профессиям рабочего, должности служащего»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соответствующего ФГОС СПО 3+ профессии);</a:t>
            </a:r>
            <a:endParaRPr lang="ru-RU" sz="2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требованиям  соответствующего 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ПС, в </a:t>
            </a:r>
            <a:r>
              <a:rPr lang="ru-RU" sz="2100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 для профессии, включенной в ПМ «Выполнение работ…»;</a:t>
            </a:r>
            <a:endParaRPr lang="ru-RU" sz="2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требованиям соответствующей компетенции (компетенциям) 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WSR</a:t>
            </a:r>
            <a:endParaRPr lang="ru-RU" sz="2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1.3.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Количество недель (часов) на освоение программы учебной практики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1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соответствие часов, отведенных на практику действующему учебному плану</a:t>
            </a:r>
          </a:p>
        </p:txBody>
      </p:sp>
    </p:spTree>
    <p:extLst>
      <p:ext uri="{BB962C8B-B14F-4D97-AF65-F5344CB8AC3E}">
        <p14:creationId xmlns:p14="http://schemas.microsoft.com/office/powerpoint/2010/main" val="110486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641" y="692697"/>
            <a:ext cx="9396889" cy="9361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«РЕЗУЛЬТАТЫ   ПРАКТИКИ»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проверить: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419" y="2060849"/>
            <a:ext cx="9619932" cy="208823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Наименования ВПД, перечень ПК и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ФГОС СПО 3+)</a:t>
            </a:r>
          </a:p>
          <a:p>
            <a:pPr marL="0" indent="0" algn="just">
              <a:buNone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ВПД, включенных за счет часов вариативной части ОПОП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(соответствие действующему учебному плану)</a:t>
            </a:r>
          </a:p>
        </p:txBody>
      </p:sp>
    </p:spTree>
    <p:extLst>
      <p:ext uri="{BB962C8B-B14F-4D97-AF65-F5344CB8AC3E}">
        <p14:creationId xmlns:p14="http://schemas.microsoft.com/office/powerpoint/2010/main" val="157786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862" y="116632"/>
            <a:ext cx="9396889" cy="936104"/>
          </a:xfrm>
        </p:spPr>
        <p:txBody>
          <a:bodyPr>
            <a:noAutofit/>
          </a:bodyPr>
          <a:lstStyle/>
          <a:p>
            <a:pPr lvl="0">
              <a:buSzPts val="1400"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kern="0" cap="all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СТРУКТУРА </a:t>
            </a:r>
            <a:r>
              <a:rPr lang="ru-RU" sz="2800" b="1" kern="0" cap="all" dirty="0">
                <a:solidFill>
                  <a:srgbClr val="C00000"/>
                </a:solidFill>
                <a:latin typeface="Times New Roman"/>
                <a:ea typeface="Times New Roman"/>
              </a:rPr>
              <a:t>и содержание ПРОГРАММЫ </a:t>
            </a:r>
            <a:r>
              <a:rPr lang="ru-RU" sz="2800" b="1" kern="0" cap="all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проверить: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197" y="1052736"/>
            <a:ext cx="9619932" cy="208823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Тематическом плане: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объем времени, отведенный на практику и сроки проведения практики (соответствие действующему (действующим) учебному плану, указав № учебного плана по реестру;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в колонку «Коды формируемых компетенций» добавить ОК, если не включены: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395957"/>
              </p:ext>
            </p:extLst>
          </p:nvPr>
        </p:nvGraphicFramePr>
        <p:xfrm>
          <a:off x="287195" y="3212976"/>
          <a:ext cx="9784376" cy="3240360"/>
        </p:xfrm>
        <a:graphic>
          <a:graphicData uri="http://schemas.openxmlformats.org/drawingml/2006/table">
            <a:tbl>
              <a:tblPr firstRow="1" firstCol="1" bandRow="1"/>
              <a:tblGrid>
                <a:gridCol w="2445326"/>
                <a:gridCol w="2446350"/>
                <a:gridCol w="2446350"/>
                <a:gridCol w="2446350"/>
              </a:tblGrid>
              <a:tr h="64807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Коды формируемых компетенций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Наименование профессионального модуля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Объем времени, отведенный на практику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(в неделях, часах)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Сроки проведения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УП №16-08 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(№16-11)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ПК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5.1-5.7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ОК 1-7, ОК 10-11</a:t>
                      </a: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ПМ.05 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Выполнение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работ по одной или нескольким профессиям рабочих, должностям служащих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 недели – 108 час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 (5) сем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.-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 н;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 (6) сем. – 2 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ПК 1.1-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1.5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ОК 1-7, ОК 9-11</a:t>
                      </a: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ПМ 01.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Разработка и создание дизайна рекламной продукции</a:t>
                      </a: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 недели – 72 часа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 (3) сем. – 2 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ПК 2.1-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2.3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ОК 1-7, ОК 9-11</a:t>
                      </a: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ПМ.02. Производство рекламной продукции</a:t>
                      </a: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 недель – 324 часа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 (4) сем. – 6 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3 (5) сем. – 1 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4 (6)  сем. – 2 н.</a:t>
                      </a:r>
                      <a:endParaRPr lang="ru-RU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77519" marR="775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862" y="332656"/>
            <a:ext cx="9396889" cy="936104"/>
          </a:xfrm>
        </p:spPr>
        <p:txBody>
          <a:bodyPr>
            <a:noAutofit/>
          </a:bodyPr>
          <a:lstStyle/>
          <a:p>
            <a:pPr lvl="0">
              <a:buSzPts val="1400"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kern="0" cap="all" dirty="0" smtClean="0">
                <a:solidFill>
                  <a:srgbClr val="C00000"/>
                </a:solidFill>
                <a:latin typeface="Times New Roman"/>
                <a:ea typeface="Times New Roman"/>
              </a:rPr>
              <a:t>СТРУКТУРА </a:t>
            </a:r>
            <a:r>
              <a:rPr lang="ru-RU" sz="2800" b="1" kern="0" cap="all" dirty="0">
                <a:solidFill>
                  <a:srgbClr val="C00000"/>
                </a:solidFill>
                <a:latin typeface="Times New Roman"/>
                <a:ea typeface="Times New Roman"/>
              </a:rPr>
              <a:t>и содержание </a:t>
            </a:r>
            <a:r>
              <a:rPr lang="ru-RU" sz="2800" b="1" kern="0" cap="all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ПРОГРАММЫ»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проверить: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197" y="1669524"/>
            <a:ext cx="9619932" cy="44957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Содержании практики:</a:t>
            </a:r>
          </a:p>
          <a:p>
            <a:pPr algn="just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c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оответствие видов работ: 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- формируемым ПК, ОК;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видам работ, указанным в тем. планах программ ПМ;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    - действиям, указанным в профессиональных стандартах (ПС);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    - умениям, указанным в технических описаниях (ТО) компетенций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WSR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    - количеству недель, отведенным на их освоение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с учетом степени сложности работ, последовательности освоения.</a:t>
            </a:r>
          </a:p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Скорректировать формулировки видов работ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934" y="116632"/>
            <a:ext cx="10081120" cy="360040"/>
          </a:xfrm>
        </p:spPr>
        <p:txBody>
          <a:bodyPr>
            <a:noAutofit/>
          </a:bodyPr>
          <a:lstStyle/>
          <a:p>
            <a:pPr lvl="0">
              <a:buSzPts val="1400"/>
            </a:pP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формулировок видов работ для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42.02.01 «Реклама»: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934" y="620688"/>
            <a:ext cx="10081120" cy="6048672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ПК 5.8.  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Составлять и оформлять простые тексты рекламных объявлений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ПК 5.11.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Использовать компьютерные технологии для обработки текстовой 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информации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ПК 5.13.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Владеть простыми приемами создания и обработки изображений</a:t>
            </a:r>
            <a:endParaRPr lang="ru-RU" sz="2200" b="1" i="1" dirty="0" smtClean="0">
              <a:solidFill>
                <a:schemeClr val="tx2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Times New Roman"/>
              <a:ea typeface="Arial Unicode MS"/>
            </a:endParaRP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Составление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творческого брифа для проведения фотосъемки.</a:t>
            </a: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Организация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и проведение фотосъемки.</a:t>
            </a: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Компьютерная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обработка фотографий с использованием простых приемов создания и обработки изображения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.</a:t>
            </a:r>
            <a:endParaRPr lang="ru-RU" sz="2200" i="1" dirty="0">
              <a:solidFill>
                <a:schemeClr val="tx2">
                  <a:lumMod val="75000"/>
                </a:schemeClr>
              </a:solidFill>
              <a:uFill>
                <a:solidFill>
                  <a:srgbClr val="000000"/>
                </a:solidFill>
              </a:uFill>
              <a:latin typeface="Times New Roman"/>
              <a:ea typeface="Arial Unicode MS"/>
            </a:endParaRP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Разработка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рекламного текста с учетом различных типов рекламы.</a:t>
            </a: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Создание </a:t>
            </a:r>
            <a:r>
              <a:rPr lang="ru-RU" sz="2200" i="1" dirty="0" err="1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бейджа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: составление 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текста,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разработка 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дизайна,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подготовка изображения с применением компьютерных технологий.</a:t>
            </a:r>
          </a:p>
          <a:p>
            <a:pPr algn="just">
              <a:spcAft>
                <a:spcPts val="0"/>
              </a:spcAft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Подготовка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Arial Unicode MS"/>
              </a:rPr>
              <a:t>изобразительных материалов для визуального образа рекламной акции.</a:t>
            </a:r>
          </a:p>
          <a:p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Разработка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визуального имиджа рекламной 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акции</a:t>
            </a:r>
          </a:p>
          <a:p>
            <a:pPr marL="0" indent="0">
              <a:buNone/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и т.д.</a:t>
            </a:r>
          </a:p>
        </p:txBody>
      </p:sp>
    </p:spTree>
    <p:extLst>
      <p:ext uri="{BB962C8B-B14F-4D97-AF65-F5344CB8AC3E}">
        <p14:creationId xmlns:p14="http://schemas.microsoft.com/office/powerpoint/2010/main" val="10060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862" y="332656"/>
            <a:ext cx="9396889" cy="936104"/>
          </a:xfrm>
        </p:spPr>
        <p:txBody>
          <a:bodyPr>
            <a:noAutofit/>
          </a:bodyPr>
          <a:lstStyle/>
          <a:p>
            <a:pPr lvl="0">
              <a:buSzPts val="1400"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kern="0" cap="all" dirty="0" smtClean="0">
                <a:solidFill>
                  <a:srgbClr val="C00000"/>
                </a:solidFill>
                <a:latin typeface="Times New Roman"/>
                <a:ea typeface="Times New Roman"/>
              </a:rPr>
              <a:t>условия организации и проведения </a:t>
            </a:r>
            <a:r>
              <a:rPr lang="ru-RU" sz="2800" b="1" cap="all" dirty="0" smtClean="0">
                <a:solidFill>
                  <a:srgbClr val="C00000"/>
                </a:solidFill>
                <a:latin typeface="Times New Roman"/>
                <a:ea typeface="Calibri"/>
              </a:rPr>
              <a:t>ПРАКТИКИ»</a:t>
            </a:r>
            <a:r>
              <a:rPr lang="ru-RU" sz="3200" b="1" cap="all" dirty="0" smtClean="0">
                <a:latin typeface="Times New Roman"/>
                <a:ea typeface="Calibri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проверить: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197" y="1669524"/>
            <a:ext cx="9619932" cy="44957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Требованиях к материально-техническому обеспечению:</a:t>
            </a:r>
          </a:p>
          <a:p>
            <a:pPr algn="just"/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для учебной практики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, проводимой в Комплексе: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наличие перечня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кабинетов, лабораторий,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мастерских, соответствующих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осваиваемым видам работ; соответствие материально-технического оснащения – осваиваемым видам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работ (по каждому кабинету, лаборатории, мастерской);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для практики, проводимой на предприятиях, в организациях работодателей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: </a:t>
            </a: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Times New Roman"/>
                <a:cs typeface="Times New Roman" panose="02020603050405020304" pitchFamily="18" charset="0"/>
              </a:rPr>
              <a:t>соответствие материально-технического оснащения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Times New Roman"/>
                <a:cs typeface="Times New Roman" panose="02020603050405020304" pitchFamily="18" charset="0"/>
              </a:rPr>
              <a:t>осваиваемым ВПД, видам работ;</a:t>
            </a:r>
          </a:p>
          <a:p>
            <a:pPr algn="just"/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Times New Roman"/>
                <a:cs typeface="Times New Roman" panose="02020603050405020304" pitchFamily="18" charset="0"/>
              </a:rPr>
              <a:t>год издания основной литературы (</a:t>
            </a: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/>
                <a:cs typeface="Times New Roman" panose="02020603050405020304" pitchFamily="18" charset="0"/>
              </a:rPr>
              <a:t>не старше 2013 г.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Times New Roman"/>
                <a:cs typeface="Times New Roman" panose="02020603050405020304" pitchFamily="18" charset="0"/>
              </a:rPr>
              <a:t>), ссылки на интернет-источники (</a:t>
            </a:r>
            <a:r>
              <a:rPr lang="ru-RU" sz="2400" b="1" dirty="0" err="1" smtClean="0">
                <a:solidFill>
                  <a:srgbClr val="1F497D">
                    <a:lumMod val="75000"/>
                  </a:srgbClr>
                </a:solidFill>
                <a:latin typeface="Times New Roman"/>
                <a:cs typeface="Times New Roman" panose="02020603050405020304" pitchFamily="18" charset="0"/>
              </a:rPr>
              <a:t>д.б</a:t>
            </a: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/>
                <a:cs typeface="Times New Roman" panose="02020603050405020304" pitchFamily="18" charset="0"/>
              </a:rPr>
              <a:t>. работающие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Times New Roman"/>
                <a:cs typeface="Times New Roman" panose="02020603050405020304" pitchFamily="18" charset="0"/>
              </a:rPr>
              <a:t>)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6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2" y="14030"/>
            <a:ext cx="10419366" cy="671725"/>
          </a:xfrm>
        </p:spPr>
        <p:txBody>
          <a:bodyPr>
            <a:noAutofit/>
          </a:bodyPr>
          <a:lstStyle/>
          <a:p>
            <a:pPr lvl="0">
              <a:buSzPts val="1400"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kern="0" cap="all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контроль и оценка результатов»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196" y="733052"/>
            <a:ext cx="9866597" cy="5959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Указать условия проведения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cs typeface="Times New Roman" panose="02020603050405020304" pitchFamily="18" charset="0"/>
              </a:rPr>
              <a:t>текущего контроля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, например:</a:t>
            </a:r>
          </a:p>
          <a:p>
            <a:pPr marL="0" indent="0" algn="just">
              <a:buNone/>
            </a:pPr>
            <a:endParaRPr lang="ru-RU" sz="300" b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442913" algn="just">
              <a:buNone/>
            </a:pP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Текущий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контроль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освоения практических умений и навыков, поэтапного освоения профессиональных и общих компетенций осуществляется преподавателем – руководителем практики, а также самим обучающимся в виде самоконтроля. </a:t>
            </a:r>
            <a:endParaRPr lang="ru-RU" sz="2200" i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442913" algn="just">
              <a:buNone/>
            </a:pP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Оценка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освоения практических умений осуществляется по результатам выполнения заданий на день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. </a:t>
            </a:r>
            <a:endParaRPr lang="ru-RU" sz="2200" i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442913" algn="just">
              <a:buNone/>
            </a:pP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Самооценка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освоения практических умений осуществляется обучающимся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 помощью дневника по практике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, включающего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перечень видов и объем работ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, назначенных для освоения профессиональных компетенций в рамках конкретного осваиваемого вида профессиональной деятельности (профессионального модуля). </a:t>
            </a:r>
            <a:endParaRPr lang="ru-RU" sz="2200" i="1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  <a:p>
            <a:pPr marL="0" indent="442913" algn="just">
              <a:buNone/>
            </a:pP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Самооценка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предназначена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для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выявления затруднений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обучающегося и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корректировки, индивидуализации программы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обучения.</a:t>
            </a:r>
          </a:p>
          <a:p>
            <a:pPr marL="0" indent="442913" algn="just">
              <a:buNone/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Результаты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текущего контроля отражаются в учебном журнале и учитываются преподавателем при выставлении итоговой оценки за семестр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  <a:endParaRPr lang="ru-RU" sz="2200" i="1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10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22" y="14031"/>
            <a:ext cx="10419366" cy="606658"/>
          </a:xfrm>
        </p:spPr>
        <p:txBody>
          <a:bodyPr>
            <a:noAutofit/>
          </a:bodyPr>
          <a:lstStyle/>
          <a:p>
            <a:pPr lvl="0">
              <a:buSzPts val="1400"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1" kern="0" cap="all" dirty="0" smtClean="0">
                <a:solidFill>
                  <a:srgbClr val="C00000"/>
                </a:solidFill>
                <a:latin typeface="Times New Roman"/>
                <a:ea typeface="Times New Roman"/>
              </a:rPr>
              <a:t>контроль и оценка результатов»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26" y="620688"/>
            <a:ext cx="10225136" cy="612068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Указать условия проведения </a:t>
            </a:r>
            <a:r>
              <a:rPr lang="ru-RU" sz="2200" b="1" dirty="0" smtClean="0">
                <a:solidFill>
                  <a:srgbClr val="C00000"/>
                </a:solidFill>
                <a:latin typeface="Times New Roman"/>
                <a:cs typeface="Times New Roman" panose="02020603050405020304" pitchFamily="18" charset="0"/>
              </a:rPr>
              <a:t>промежуточной аттестации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, </a:t>
            </a:r>
            <a:r>
              <a:rPr lang="ru-RU" sz="2200" dirty="0" smtClean="0">
                <a:solidFill>
                  <a:srgbClr val="C00000"/>
                </a:solidFill>
                <a:latin typeface="Times New Roman"/>
                <a:cs typeface="Times New Roman" panose="02020603050405020304" pitchFamily="18" charset="0"/>
              </a:rPr>
              <a:t>например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 panose="02020603050405020304" pitchFamily="18" charset="0"/>
              </a:rPr>
              <a:t>: </a:t>
            </a:r>
          </a:p>
          <a:p>
            <a:pPr marL="0" indent="354013" algn="just">
              <a:buNone/>
            </a:pP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В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соответствии с учебным планом каждый этап учебной практики завершается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промежуточной аттестацией,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проводимой в форме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дифференцированного зачета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(зачета с оценкой). В зависимости от особенностей осваиваемого вида профессиональной деятельности, этапа учебной практики (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семестра)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определяется </a:t>
            </a: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форма зачета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:</a:t>
            </a:r>
          </a:p>
          <a:p>
            <a:pPr lvl="0" algn="just">
              <a:lnSpc>
                <a:spcPct val="115000"/>
              </a:lnSpc>
              <a:buFont typeface="Symbol"/>
              <a:buChar char=""/>
              <a:tabLst>
                <a:tab pos="54038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защита отчета в форме публичного выступления с предоставлением компьютерной презентации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, содержащей отчет об освоенных практических умениях и сформированных навыках (</a:t>
            </a:r>
            <a:r>
              <a:rPr lang="ru-RU" sz="2200" i="1" dirty="0">
                <a:solidFill>
                  <a:srgbClr val="C00000"/>
                </a:solidFill>
                <a:latin typeface="Times New Roman"/>
                <a:ea typeface="Calibri"/>
              </a:rPr>
              <a:t>ПМ 01, с учетом анализа дневника и текущих оценок семестр 1(3); ПМ 05, семестр 4(6)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);</a:t>
            </a:r>
          </a:p>
          <a:p>
            <a:pPr lvl="0" algn="just">
              <a:lnSpc>
                <a:spcPct val="115000"/>
              </a:lnSpc>
              <a:buFont typeface="Symbol"/>
              <a:buChar char=""/>
              <a:tabLst>
                <a:tab pos="54038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просмотр творческих работ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(</a:t>
            </a:r>
            <a:r>
              <a:rPr lang="ru-RU" sz="2200" i="1" dirty="0">
                <a:solidFill>
                  <a:srgbClr val="C00000"/>
                </a:solidFill>
                <a:latin typeface="Times New Roman"/>
                <a:ea typeface="Calibri"/>
              </a:rPr>
              <a:t>ПМ 02 МДК 02.03, семестр 2(4), 6; ПМ 02 МДК 02.04, семестр 2(4), 6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);</a:t>
            </a:r>
          </a:p>
          <a:p>
            <a:pPr lvl="0" algn="just">
              <a:lnSpc>
                <a:spcPct val="115000"/>
              </a:lnSpc>
              <a:buFont typeface="Symbol"/>
              <a:buChar char=""/>
              <a:tabLst>
                <a:tab pos="54038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защита учебного проекта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(</a:t>
            </a:r>
            <a:r>
              <a:rPr lang="ru-RU" sz="2200" i="1" dirty="0">
                <a:solidFill>
                  <a:srgbClr val="C00000"/>
                </a:solidFill>
                <a:latin typeface="Times New Roman"/>
                <a:ea typeface="Calibri"/>
              </a:rPr>
              <a:t>ПМ 02 МДК 02.01, семестр 2(4), 6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);</a:t>
            </a:r>
          </a:p>
          <a:p>
            <a:pPr lvl="0" algn="just">
              <a:lnSpc>
                <a:spcPct val="115000"/>
              </a:lnSpc>
              <a:buFont typeface="Symbol"/>
              <a:buChar char=""/>
              <a:tabLst>
                <a:tab pos="540385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200" b="1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демонстрации сформированных практических умений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по заданию преподавателя – руководителя практики (</a:t>
            </a:r>
            <a:r>
              <a:rPr lang="ru-RU" sz="22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проверочная практическая работа</a:t>
            </a:r>
            <a:r>
              <a:rPr lang="ru-RU" sz="2200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) 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(</a:t>
            </a:r>
            <a:r>
              <a:rPr lang="ru-RU" sz="2200" i="1" dirty="0">
                <a:solidFill>
                  <a:srgbClr val="C00000"/>
                </a:solidFill>
                <a:latin typeface="Times New Roman"/>
                <a:ea typeface="Calibri"/>
              </a:rPr>
              <a:t>ПМ 02 МДК 02.02, семестр 2(4), 5, 6</a:t>
            </a:r>
            <a:r>
              <a:rPr lang="ru-RU" sz="2200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).</a:t>
            </a:r>
          </a:p>
          <a:p>
            <a:pPr marL="0" indent="0" algn="just">
              <a:buNone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200" b="1" dirty="0" smtClean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74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1693</Words>
  <Application>Microsoft Office PowerPoint</Application>
  <PresentationFormat>Произвольный</PresentationFormat>
  <Paragraphs>176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АКТУАЛИЗАЦИЯ ПРОГРАММ ПРАКТИКИ</vt:lpstr>
      <vt:lpstr>В разделе «ПАСПОРТ ПРОГАММЫ» проверить:</vt:lpstr>
      <vt:lpstr>В разделе «РЕЗУЛЬТАТЫ   ПРАКТИКИ» проверить:</vt:lpstr>
      <vt:lpstr>В разделе «СТРУКТУРА и содержание ПРОГРАММЫ « проверить:</vt:lpstr>
      <vt:lpstr>В разделе «СТРУКТУРА и содержание ПРОГРАММЫ» проверить:</vt:lpstr>
      <vt:lpstr>Пример формулировок видов работ для специальности 42.02.01 «Реклама»:</vt:lpstr>
      <vt:lpstr>В разделе «условия организации и проведения ПРАКТИКИ» проверить:</vt:lpstr>
      <vt:lpstr>В разделе «контроль и оценка результатов»</vt:lpstr>
      <vt:lpstr>В разделе «контроль и оценка результатов»</vt:lpstr>
      <vt:lpstr>В разделе «контроль и оценка результатов»</vt:lpstr>
      <vt:lpstr>В разделе «контроль и оценка результатов»</vt:lpstr>
      <vt:lpstr>Презентация PowerPoint</vt:lpstr>
      <vt:lpstr>Пример критериев оценки публичной защиты </vt:lpstr>
      <vt:lpstr>Памятка по составлению КТП</vt:lpstr>
      <vt:lpstr>Памятка по составлению КТП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ПРОГРАММ ПРАКТИКИ</dc:title>
  <dc:creator>Елена И. Соколова</dc:creator>
  <cp:lastModifiedBy>Елена И. Соколова</cp:lastModifiedBy>
  <cp:revision>35</cp:revision>
  <dcterms:created xsi:type="dcterms:W3CDTF">2017-06-06T06:33:43Z</dcterms:created>
  <dcterms:modified xsi:type="dcterms:W3CDTF">2017-06-06T14:34:06Z</dcterms:modified>
</cp:coreProperties>
</file>