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44" r:id="rId3"/>
    <p:sldMasterId id="2147483756" r:id="rId4"/>
    <p:sldMasterId id="2147483924" r:id="rId5"/>
    <p:sldMasterId id="2147483948" r:id="rId6"/>
  </p:sldMasterIdLst>
  <p:notesMasterIdLst>
    <p:notesMasterId r:id="rId20"/>
  </p:notesMasterIdLst>
  <p:handoutMasterIdLst>
    <p:handoutMasterId r:id="rId21"/>
  </p:handoutMasterIdLst>
  <p:sldIdLst>
    <p:sldId id="263" r:id="rId7"/>
    <p:sldId id="264" r:id="rId8"/>
    <p:sldId id="313" r:id="rId9"/>
    <p:sldId id="307" r:id="rId10"/>
    <p:sldId id="308" r:id="rId11"/>
    <p:sldId id="294" r:id="rId12"/>
    <p:sldId id="295" r:id="rId13"/>
    <p:sldId id="297" r:id="rId14"/>
    <p:sldId id="300" r:id="rId15"/>
    <p:sldId id="302" r:id="rId16"/>
    <p:sldId id="314" r:id="rId17"/>
    <p:sldId id="315" r:id="rId18"/>
    <p:sldId id="31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8" autoAdjust="0"/>
    <p:restoredTop sz="94660"/>
  </p:normalViewPr>
  <p:slideViewPr>
    <p:cSldViewPr>
      <p:cViewPr>
        <p:scale>
          <a:sx n="66" d="100"/>
          <a:sy n="66" d="100"/>
        </p:scale>
        <p:origin x="-618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8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6B6AE-6974-4C2D-A075-FD66EAA086B2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AD97F-C33C-46EC-9DBC-6F0B95C723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808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C1131-1FF3-408B-AEBD-1DC65B32EC6E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FE5CD-DA00-4F19-9F37-8F4A0F45D2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99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C48FD-CCDB-491C-BB2D-7A4F600EEEB4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6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5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D35D-BEFB-4297-B790-195AD9C1E84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866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6416-3A3B-4FF2-BBF3-1C4446AC67C5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5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F8BD-0A2C-494C-A946-39FC0D24463C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208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BB91-EF1E-4B5B-B28F-B4C5A7B4DFA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1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063B9-57BF-48CF-8DCA-FF251BA6679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7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C1E4-4776-4832-A2C9-ED6D58B4321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754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A5BC-6A90-430A-9678-571532775EAE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53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73" y="646071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90C2A3B-C619-411B-944C-2725F0C6B18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6071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>
                <a:solidFill>
                  <a:srgbClr val="455F51"/>
                </a:solidFill>
              </a:rPr>
              <a:t>Территориальная профсоюзная организация работников учреждений городской системы образования</a:t>
            </a:r>
            <a:endParaRPr lang="ru-RU">
              <a:solidFill>
                <a:srgbClr val="455F5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E7F9F-4A4C-4E0C-B504-65E670225BFD}" type="slidenum">
              <a:rPr lang="ru-RU" smtClean="0">
                <a:solidFill>
                  <a:srgbClr val="455F51"/>
                </a:solidFill>
              </a:rPr>
              <a:pPr/>
              <a:t>‹#›</a:t>
            </a:fld>
            <a:endParaRPr lang="ru-RU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41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5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77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358C7-6287-466C-A149-DEA02F35D73C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897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77487-BFF3-4D13-ACFF-D69ED20D7EA3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11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A8D0-2AF3-47A3-A9FB-61C95C58BB65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9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76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05744-3D92-4A70-A63C-3DD2633D6B9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33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D565-D042-45A9-8EF2-F9986F527FE0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741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76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D502-10BC-4836-AFAC-CDEB52B7BC6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18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DB5F-306A-4386-88A5-AF7B76E1E78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72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F5AC-82FE-4874-9180-B8625588B28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819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5BE5-6F3D-458D-8B08-5798EF305F2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29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76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E1F4-6F3D-40CE-A2D9-21E39D95855E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1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73" y="6460714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C12809A-2C38-4F0A-9A09-CAA445770DB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60714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>
                <a:solidFill>
                  <a:srgbClr val="455F51"/>
                </a:solidFill>
              </a:rPr>
              <a:t>Территориальная профсоюзная организация работников учреждений городской системы образования</a:t>
            </a:r>
            <a:endParaRPr lang="ru-RU">
              <a:solidFill>
                <a:srgbClr val="455F5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E7F9F-4A4C-4E0C-B504-65E670225BFD}" type="slidenum">
              <a:rPr lang="ru-RU" smtClean="0">
                <a:solidFill>
                  <a:srgbClr val="455F51"/>
                </a:solidFill>
              </a:rPr>
              <a:pPr/>
              <a:t>‹#›</a:t>
            </a:fld>
            <a:endParaRPr lang="ru-RU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4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4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76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949D-2124-4FAE-A9CE-ACDDCAF544A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203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D790-45A7-4E25-A2EB-4A6C8CBFFAF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637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76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ABB9-615A-4658-8C0A-6EA01A321FE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278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49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05744-3D92-4A70-A63C-3DD2633D6B9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158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D565-D042-45A9-8EF2-F9986F527FE0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203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49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D502-10BC-4836-AFAC-CDEB52B7BC6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8945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DB5F-306A-4386-88A5-AF7B76E1E78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82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F5AC-82FE-4874-9180-B8625588B28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6302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5BE5-6F3D-458D-8B08-5798EF305F2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636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49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E1F4-6F3D-40CE-A2D9-21E39D95855E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3814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73" y="6460660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C12809A-2C38-4F0A-9A09-CAA445770DB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60660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>
                <a:solidFill>
                  <a:srgbClr val="455F51"/>
                </a:solidFill>
              </a:rPr>
              <a:t>Территориальная профсоюзная организация работников учреждений городской системы образования</a:t>
            </a:r>
            <a:endParaRPr lang="ru-RU">
              <a:solidFill>
                <a:srgbClr val="455F5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E7F9F-4A4C-4E0C-B504-65E670225BFD}" type="slidenum">
              <a:rPr lang="ru-RU" smtClean="0">
                <a:solidFill>
                  <a:srgbClr val="455F51"/>
                </a:solidFill>
              </a:rPr>
              <a:pPr/>
              <a:t>‹#›</a:t>
            </a:fld>
            <a:endParaRPr lang="ru-RU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602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37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9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949D-2124-4FAE-A9CE-ACDDCAF544A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4966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D790-45A7-4E25-A2EB-4A6C8CBFFAF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640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49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ABB9-615A-4658-8C0A-6EA01A321FE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8963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4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05744-3D92-4A70-A63C-3DD2633D6B9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6284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D565-D042-45A9-8EF2-F9986F527FE0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2339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4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D502-10BC-4836-AFAC-CDEB52B7BC6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475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DB5F-306A-4386-88A5-AF7B76E1E78B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02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F5AC-82FE-4874-9180-B8625588B28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564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5BE5-6F3D-458D-8B08-5798EF305F2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46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4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E1F4-6F3D-40CE-A2D9-21E39D95855E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6647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73" y="6460644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C12809A-2C38-4F0A-9A09-CAA445770DB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60644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>
                <a:solidFill>
                  <a:srgbClr val="455F51"/>
                </a:solidFill>
              </a:rPr>
              <a:t>Территориальная профсоюзная организация работников учреждений городской системы образования</a:t>
            </a:r>
            <a:endParaRPr lang="ru-RU">
              <a:solidFill>
                <a:srgbClr val="455F5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E7F9F-4A4C-4E0C-B504-65E670225BFD}" type="slidenum">
              <a:rPr lang="ru-RU" smtClean="0">
                <a:solidFill>
                  <a:srgbClr val="455F51"/>
                </a:solidFill>
              </a:rPr>
              <a:pPr/>
              <a:t>‹#›</a:t>
            </a:fld>
            <a:endParaRPr lang="ru-RU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9011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29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1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949D-2124-4FAE-A9CE-ACDDCAF544A4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7434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6D790-45A7-4E25-A2EB-4A6C8CBFFAF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045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44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ABB9-615A-4658-8C0A-6EA01A321FE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64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24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D35D-BEFB-4297-B790-195AD9C1E84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256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6416-3A3B-4FF2-BBF3-1C4446AC67C5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3146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24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F8BD-0A2C-494C-A946-39FC0D24463C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7845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BB91-EF1E-4B5B-B28F-B4C5A7B4DFA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5990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063B9-57BF-48CF-8DCA-FF251BA6679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1892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C1E4-4776-4832-A2C9-ED6D58B4321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0138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24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A5BC-6A90-430A-9678-571532775EAE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0729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73" y="6460210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90C2A3B-C619-411B-944C-2725F0C6B18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60210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>
                <a:solidFill>
                  <a:srgbClr val="455F51"/>
                </a:solidFill>
              </a:rPr>
              <a:t>Территориальная профсоюзная организация работников учреждений городской системы образования</a:t>
            </a:r>
            <a:endParaRPr lang="ru-RU">
              <a:solidFill>
                <a:srgbClr val="455F5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E7F9F-4A4C-4E0C-B504-65E670225BFD}" type="slidenum">
              <a:rPr lang="ru-RU" smtClean="0">
                <a:solidFill>
                  <a:srgbClr val="455F51"/>
                </a:solidFill>
              </a:rPr>
              <a:pPr/>
              <a:t>‹#›</a:t>
            </a:fld>
            <a:endParaRPr lang="ru-RU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7491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2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24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358C7-6287-466C-A149-DEA02F35D73C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2254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77487-BFF3-4D13-ACFF-D69ED20D7EA3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8140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24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A8D0-2AF3-47A3-A9FB-61C95C58BB65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641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D35D-BEFB-4297-B790-195AD9C1E84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4782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6416-3A3B-4FF2-BBF3-1C4446AC67C5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9887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F8BD-0A2C-494C-A946-39FC0D24463C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3043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BB91-EF1E-4B5B-B28F-B4C5A7B4DFA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8466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063B9-57BF-48CF-8DCA-FF251BA66791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072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C1E4-4776-4832-A2C9-ED6D58B4321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4735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9A5BC-6A90-430A-9678-571532775EAE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3147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73" y="646011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90C2A3B-C619-411B-944C-2725F0C6B187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6011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>
                <a:solidFill>
                  <a:srgbClr val="455F51"/>
                </a:solidFill>
              </a:rPr>
              <a:t>Территориальная профсоюзная организация работников учреждений городской системы образования</a:t>
            </a:r>
            <a:endParaRPr lang="ru-RU">
              <a:solidFill>
                <a:srgbClr val="455F5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E7F9F-4A4C-4E0C-B504-65E670225BFD}" type="slidenum">
              <a:rPr lang="ru-RU" smtClean="0">
                <a:solidFill>
                  <a:srgbClr val="455F51"/>
                </a:solidFill>
              </a:rPr>
              <a:pPr/>
              <a:t>‹#›</a:t>
            </a:fld>
            <a:endParaRPr lang="ru-RU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18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5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7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358C7-6287-466C-A149-DEA02F35D73C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6915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77487-BFF3-4D13-ACFF-D69ED20D7EA3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502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7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A8D0-2AF3-47A3-A9FB-61C95C58BB65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671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426" y="646071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CDD794-1E86-42D9-B2C0-E8E78BE61DD2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6071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809" y="646071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425" y="6460714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CDD794-1E86-42D9-B2C0-E8E78BE61DD2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60714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808" y="6460714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50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398" y="6460660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CDD794-1E86-42D9-B2C0-E8E78BE61DD2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60660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781" y="6460660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47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390" y="6460644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CDD794-1E86-42D9-B2C0-E8E78BE61DD2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60644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773" y="6460644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76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173" y="6460210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CDD794-1E86-42D9-B2C0-E8E78BE61DD2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60210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556" y="6460210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84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4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126" y="646011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CDD794-1E86-42D9-B2C0-E8E78BE61DD2}" type="datetime1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6011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509" y="646011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8E7F9F-4A4C-4E0C-B504-65E670225B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24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3" cstate="print"/>
          <a:srcRect r="41026" b="2166"/>
          <a:stretch>
            <a:fillRect/>
          </a:stretch>
        </p:blipFill>
        <p:spPr bwMode="auto">
          <a:xfrm>
            <a:off x="2714612" y="285728"/>
            <a:ext cx="1643074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0"/>
            <a:ext cx="192882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0193" y="835410"/>
            <a:ext cx="5540771" cy="3566160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Arial Black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ПЕРВИЧНАЯ ПРОФСОЮЗНАЯ ОРГАНИЗАЦИЯ</a:t>
            </a:r>
            <a:br>
              <a:rPr lang="ru-RU" sz="4000" b="1" dirty="0" smtClean="0">
                <a:solidFill>
                  <a:srgbClr val="002060"/>
                </a:solidFill>
                <a:latin typeface="Arial Black" pitchFamily="34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Arial Black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  ГБПОУ «1-й МОК»</a:t>
            </a:r>
            <a:endParaRPr lang="ru-RU" sz="4000" b="1" dirty="0">
              <a:solidFill>
                <a:srgbClr val="002060"/>
              </a:solidFill>
              <a:latin typeface="Arial Black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00364" y="5000636"/>
            <a:ext cx="54600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Публичный отчёт за 201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8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год</a:t>
            </a:r>
          </a:p>
          <a:p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Утверждён на заседании профсоюзного комитета 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протокол № 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16 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от 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11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.0</a:t>
            </a:r>
            <a:r>
              <a:rPr lang="ru-RU" sz="1200" dirty="0">
                <a:solidFill>
                  <a:srgbClr val="002060"/>
                </a:solidFill>
                <a:latin typeface="Arial Black" pitchFamily="34" charset="0"/>
              </a:rPr>
              <a:t>2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.201</a:t>
            </a:r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9</a:t>
            </a:r>
            <a:r>
              <a:rPr lang="ru-RU" sz="1200" dirty="0" smtClean="0">
                <a:solidFill>
                  <a:srgbClr val="002060"/>
                </a:solidFill>
                <a:latin typeface="Arial Black" pitchFamily="34" charset="0"/>
              </a:rPr>
              <a:t>г.</a:t>
            </a:r>
            <a:endParaRPr lang="en-US" sz="12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6" t="22222" r="8731" b="20352"/>
          <a:stretch/>
        </p:blipFill>
        <p:spPr>
          <a:xfrm>
            <a:off x="101601" y="764405"/>
            <a:ext cx="2215292" cy="3600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1600" y="3280228"/>
            <a:ext cx="2215292" cy="309169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586" t="-105710" b="3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7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214290"/>
            <a:ext cx="2880320" cy="6643710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Профсоюзы – это важнейший инструмент в реализации интересов трудящихся. Таким образом, и только таким образом нужно подходить к профсоюзам в отдельности и к профсоюзному движению в целом. </a:t>
            </a: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</a:t>
            </a: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 власти и у профсоюзов одни и те же. Это социальное благополучие граждан России. Другой задачи ни у профсоюзов, ни у государственной власти нет и быть не может!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В.В. Путин</a:t>
            </a: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91880" y="726809"/>
            <a:ext cx="50316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828" y="476672"/>
            <a:ext cx="6024172" cy="540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38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1"/>
            <a:ext cx="7543800" cy="57606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ЧТО МОЖЕТ ДАТЬ ПРОФСОЮЗ ЧЕЛОВЕКУ?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568952" cy="568863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Ощущение надежности и безопасности.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 остаешься не один на один с проблемой, у тебя есть организация, которая тебе поможет и, если нужно защитит.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Удобство.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Удобно знать все законы, Постановления Правительства РФ, органов местного самоуправления и т.п. Удобно получать уже переработанную информацию, а не искать ее самому. Удобно получать бесплатные консультации юристов. </a:t>
            </a:r>
            <a:endParaRPr lang="ru-R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Чувство сопричастности к делам коллектива и обратная связь.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всегда руководители отмечают достижения работника, а профсоюз может это сделать. Любой сотрудник ощущает потребность в постоянной обратной связи с руководством, с коллективом: сделал работу качественно – отметьте, выполнил – похвалите. Ты не в стороне, а в коллективе. </a:t>
            </a:r>
            <a:endParaRPr lang="ru-R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Разнообразие.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 устают от забот, «рутины». Профсоюз – отдушина, если он заботится о досуге своих членов. Выходы в театр, чествование ветеранов, совместные праздники, соблюдение традиций образовательного учреждения – вот разнообразные формы профсоюзной организации. </a:t>
            </a:r>
            <a:endParaRPr lang="ru-R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Самореализацию.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Председатель первичной профсоюзной организации может открыть у членов профсоюза организаторские способности, какие-то качества, которые не были замечены руководителем учреждения, коллегами.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3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vsegod.ucoz.ru/01_komik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3786190"/>
            <a:ext cx="2225678" cy="2824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845" y="0"/>
            <a:ext cx="2399675" cy="164741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Мотивация 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профсоюзного  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членства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903" y="405542"/>
            <a:ext cx="5319463" cy="546710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7922" y="1728981"/>
            <a:ext cx="2203933" cy="203132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Все, чем располагает профсоюз - это твой голос </a:t>
            </a:r>
          </a:p>
          <a:p>
            <a:r>
              <a:rPr lang="ru-RU" dirty="0" smtClean="0">
                <a:solidFill>
                  <a:srgbClr val="C0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И твой </a:t>
            </a:r>
          </a:p>
          <a:p>
            <a:r>
              <a:rPr lang="ru-RU" dirty="0" smtClean="0">
                <a:solidFill>
                  <a:srgbClr val="C0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Профсоюзный взнос</a:t>
            </a:r>
            <a:endParaRPr lang="en-US" dirty="0">
              <a:solidFill>
                <a:srgbClr val="C0000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00452" y="6460662"/>
            <a:ext cx="5030079" cy="36512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455F51"/>
                </a:solidFill>
              </a:rPr>
              <a:t> </a:t>
            </a:r>
            <a:endParaRPr lang="ru-RU" dirty="0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38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0"/>
            <a:ext cx="92869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958" y="124096"/>
            <a:ext cx="2400300" cy="2286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Профсоюзная страничка</a:t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первичной профсоюзной организации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888046" y="6493302"/>
            <a:ext cx="5256167" cy="365125"/>
          </a:xfrm>
        </p:spPr>
        <p:txBody>
          <a:bodyPr/>
          <a:lstStyle/>
          <a:p>
            <a:r>
              <a:rPr lang="ru-RU" dirty="0" smtClean="0">
                <a:solidFill>
                  <a:srgbClr val="455F51"/>
                </a:solidFill>
              </a:rPr>
              <a:t> </a:t>
            </a:r>
            <a:endParaRPr lang="ru-RU" dirty="0">
              <a:solidFill>
                <a:srgbClr val="455F5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3429000"/>
            <a:ext cx="2361806" cy="31490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3" y="4653136"/>
            <a:ext cx="1512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Первичная </a:t>
            </a: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профсоюзная </a:t>
            </a: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организация</a:t>
            </a: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ГБПОУ </a:t>
            </a: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«1-й МОК»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524260"/>
              </p:ext>
            </p:extLst>
          </p:nvPr>
        </p:nvGraphicFramePr>
        <p:xfrm>
          <a:off x="3203847" y="77650"/>
          <a:ext cx="5940151" cy="522356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19013"/>
                <a:gridCol w="1687752"/>
                <a:gridCol w="1933386"/>
              </a:tblGrid>
              <a:tr h="30772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 Black" pitchFamily="34" charset="0"/>
                        </a:rPr>
                        <a:t>Комитет ППО ГБПОУ «1-й</a:t>
                      </a:r>
                      <a:r>
                        <a:rPr lang="ru-RU" sz="14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 Black" pitchFamily="34" charset="0"/>
                        </a:rPr>
                        <a:t> МОК»</a:t>
                      </a:r>
                      <a:endParaRPr lang="ru-RU" sz="14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</a:tr>
              <a:tr h="389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Профгруппорги структурных подразделений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Адрес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Корпоративная почта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Председатель ППО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Тихомирова, д.13, к.2 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alga@artcollege.ru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Ресторанный бизнес»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Мурманский пр., 10, 12 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gan@artcollege.ru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Художественные ремесла»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Мурманский пр., 8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keli@artcollege.r u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89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Индустрия красоты и гостеприимства»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Стрелецкий пр., 3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div@artcollege.ru 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89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Культура и искусство»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2-1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Докукина, 16 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rsp@artcollege.r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u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Реклама»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Тихомирова, 10,к.1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gan@artcollege.r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u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Дизайн»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Стартовая, 1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gran@artcollege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ru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89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Предпринимательство и информационные технологии»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Староватутинский</a:t>
                      </a:r>
                      <a:r>
                        <a:rPr lang="ru-RU" sz="1100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пр., 8,6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kfa@artcollege.ru 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Школа 274»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Тихомирова, д.6 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tiv@artcollege.ru</a:t>
                      </a:r>
                      <a:endParaRPr lang="ru-RU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«Школа 1380»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Тихомирова, д.10,10а 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mti@artcollege.r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u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«Детский сад»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Тихомирова, д.13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1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kfa@artcollege.ru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Детский сад»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Тихомирова, д.8 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mie@artcollege.r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u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  <a:tr h="335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Детский сад»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Заревый пр., 8,к.2 </a:t>
                      </a:r>
                      <a:endParaRPr lang="ru-RU" sz="11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rtv@artcollege.ru 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47864" y="5445224"/>
            <a:ext cx="59374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Ссылка на профсоюзную страничку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ППО ГБПОУ «1-й МОК»</a:t>
            </a:r>
          </a:p>
          <a:p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://1-mok.mskobr.ru/info_add/labor_organization</a:t>
            </a:r>
            <a:r>
              <a:rPr lang="en-US" dirty="0"/>
              <a:t>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9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00166" cy="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892" y="0"/>
            <a:ext cx="1000108" cy="1000108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285728"/>
            <a:ext cx="7866726" cy="558336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Уважаемые Члены Профсоюза!</a:t>
            </a:r>
          </a:p>
          <a:p>
            <a:pPr algn="just"/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Неотъемлемой составляющей работы нашего образовательного Комплекса, является открытость и гласность, что способствует  повышению уровня качества информации о деятельности ППО, обеспечивает обратную связь и повышает мотивацию членов организации.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Цель Публичного отчёта</a:t>
            </a:r>
          </a:p>
          <a:p>
            <a:pPr algn="just">
              <a:buNone/>
            </a:pPr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181818"/>
                </a:solidFill>
                <a:latin typeface="Arial" pitchFamily="34" charset="0"/>
                <a:cs typeface="Arial" pitchFamily="34" charset="0"/>
              </a:rPr>
              <a:t>обеспечение </a:t>
            </a:r>
            <a:r>
              <a:rPr lang="x-none" sz="240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информационной</a:t>
            </a:r>
            <a:r>
              <a:rPr lang="ru-RU" sz="24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открытости</a:t>
            </a:r>
            <a:r>
              <a:rPr lang="ru-RU" sz="24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прозрачности работы и  свободного доступа к информации о деятельности ППО </a:t>
            </a:r>
            <a:r>
              <a:rPr lang="ru-RU" sz="2400" dirty="0">
                <a:solidFill>
                  <a:srgbClr val="181818"/>
                </a:solidFill>
                <a:latin typeface="Arial" pitchFamily="34" charset="0"/>
                <a:cs typeface="Arial" pitchFamily="34" charset="0"/>
              </a:rPr>
              <a:t>Комплекса .</a:t>
            </a:r>
            <a:endParaRPr lang="ru-RU" sz="2400" dirty="0" smtClean="0">
              <a:solidFill>
                <a:srgbClr val="181818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4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Предоставляемый Публичный отчёт  позволит сделать выводы о работе ППО  Комплекса за 201</a:t>
            </a:r>
            <a:r>
              <a:rPr lang="en-US" sz="28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год.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77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85937" cy="988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713501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</a:rPr>
              <a:t>Участие ППО в управлении Комплексом</a:t>
            </a:r>
            <a:endParaRPr lang="ru-RU" sz="2800" dirty="0">
              <a:solidFill>
                <a:schemeClr val="bg1">
                  <a:lumMod val="1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071546"/>
            <a:ext cx="8501122" cy="4797548"/>
          </a:xfrm>
        </p:spPr>
        <p:txBody>
          <a:bodyPr>
            <a:noAutofit/>
          </a:bodyPr>
          <a:lstStyle/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Участие в разработке Положения по оплате труда и материальном стимулировании работников Комплекса;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Участие в разработке и согласовании локальных нормативных актов Комплекса;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Участие в оперативных совещаниях и заседаниях управляющих органов Комплекса с правом совещательного голоса;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Участие в экспериментальной и проектной деятельности Комплекса;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частие в инвентаризационных комиссиях Комплекса;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Участие в работе Советах Качества и других коллегиальных органонах, комиссиях;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Заключение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Коллективного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договора.</a:t>
            </a:r>
            <a:endParaRPr lang="ru-RU" sz="24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0"/>
            <a:ext cx="92869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758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785918" cy="936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"/>
            <a:ext cx="7543800" cy="71435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</a:rPr>
              <a:t>Организационная работа</a:t>
            </a:r>
            <a:endParaRPr lang="ru-RU" sz="2800" dirty="0">
              <a:solidFill>
                <a:schemeClr val="bg1">
                  <a:lumMod val="1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57216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Контрольно-ревизионная комиссия провела проверки:</a:t>
            </a: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Уплата членских взносов.</a:t>
            </a: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Учёт выдачи профсоюзных билетов.</a:t>
            </a: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Оформление постановки и снятия с учёта.</a:t>
            </a: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Оформление документов в ППО.</a:t>
            </a: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Проверка списания денежных средств.</a:t>
            </a:r>
          </a:p>
          <a:p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Уполномоченные по Охране труда:</a:t>
            </a:r>
            <a:endParaRPr lang="ru-RU" sz="24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Прошли обучение по охране труда.</a:t>
            </a:r>
          </a:p>
          <a:p>
            <a:r>
              <a:rPr lang="ru-RU" sz="2400" b="1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Профсоюзный комитет:</a:t>
            </a: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Провели мониторинг профсоюзного членства.</a:t>
            </a:r>
          </a:p>
          <a:p>
            <a:pPr indent="9144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Подготовил годовой статистический отчёт.</a:t>
            </a:r>
          </a:p>
          <a:p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pic>
        <p:nvPicPr>
          <p:cNvPr id="6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0"/>
            <a:ext cx="92869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700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1785918" cy="936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784939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</a:rPr>
              <a:t>Охрана труда</a:t>
            </a:r>
            <a:endParaRPr lang="ru-RU" sz="2800" dirty="0">
              <a:solidFill>
                <a:schemeClr val="bg1">
                  <a:lumMod val="1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91440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Обучение уполномоченных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ППО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базе УИЦ 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«Правда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».</a:t>
            </a:r>
          </a:p>
          <a:p>
            <a:pPr indent="91440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Проверки соблюдения работодателем требований охраны труда.</a:t>
            </a:r>
            <a:endParaRPr lang="ru-RU" sz="24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214290"/>
            <a:ext cx="92869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81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"/>
            <a:ext cx="7543800" cy="642917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</a:rPr>
              <a:t>Культурно - досуговые мероприятия</a:t>
            </a:r>
            <a:endParaRPr lang="ru-RU" sz="2800" dirty="0">
              <a:solidFill>
                <a:schemeClr val="bg1">
                  <a:lumMod val="1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642918"/>
            <a:ext cx="8892480" cy="573841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     Для членов профсоюза были организованы представления и концертные программы:</a:t>
            </a:r>
          </a:p>
          <a:p>
            <a:pPr marL="0" indent="9144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Мюзикл «Реверс»</a:t>
            </a:r>
          </a:p>
          <a:p>
            <a:pPr marL="0" indent="9144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Мюзикл «Принцесса цирка»</a:t>
            </a:r>
          </a:p>
          <a:p>
            <a:pPr marL="0" indent="9144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Мюзикл «Жизнь прекрасна»</a:t>
            </a:r>
          </a:p>
          <a:p>
            <a:pPr marL="0" indent="9144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Концерт Валерии в Колонном зале Дома союзов</a:t>
            </a:r>
          </a:p>
          <a:p>
            <a:pPr marL="0" indent="9144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Концерты легендарного в Зале Церковных Соборов: Балета им. Игоря Моисеева; группы Стаса Намина «Цветы»;</a:t>
            </a:r>
            <a:r>
              <a:rPr lang="ru-RU" sz="1800" dirty="0" smtClean="0"/>
              <a:t> </a:t>
            </a: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Хор Валаамского монастыря;</a:t>
            </a:r>
            <a:r>
              <a:rPr lang="ru-RU" sz="1800" dirty="0" smtClean="0"/>
              <a:t> </a:t>
            </a: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Хор им. М. Е. Пятницкого «Я лечу над Россией»; Концерт памяти Евгения Мартынова </a:t>
            </a:r>
          </a:p>
          <a:p>
            <a:pPr marL="0" indent="9144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МГК им. Чайковского «Великие реквием, мессы и оратории»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Театр Российской Армии концерт Сергея </a:t>
            </a:r>
            <a:r>
              <a:rPr lang="ru-RU" sz="1900" dirty="0" err="1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Куприк</a:t>
            </a:r>
            <a:endParaRPr lang="ru-RU" sz="1900" dirty="0" smtClean="0">
              <a:solidFill>
                <a:srgbClr val="1818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Театр Галактика</a:t>
            </a:r>
          </a:p>
        </p:txBody>
      </p:sp>
      <p:pic>
        <p:nvPicPr>
          <p:cNvPr id="6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1"/>
            <a:ext cx="899590" cy="642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24" y="0"/>
            <a:ext cx="785794" cy="785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7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"/>
            <a:ext cx="7543800" cy="642917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</a:rPr>
              <a:t>Культурно - досуговые мероприятия</a:t>
            </a:r>
            <a:endParaRPr lang="ru-RU" sz="2400" dirty="0">
              <a:solidFill>
                <a:schemeClr val="bg1">
                  <a:lumMod val="1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764704"/>
            <a:ext cx="8280920" cy="3600400"/>
          </a:xfrm>
        </p:spPr>
        <p:txBody>
          <a:bodyPr>
            <a:noAutofit/>
          </a:bodyPr>
          <a:lstStyle/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Московская консерватория, Павел Коган: золотая серия. К 110-летию Давида Ойстраха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Театр Романа Виктюка – «Несравненная», «Чернобыль»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Цирк «Пилигрим»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Театр «Содружество актёров» «Концерт по случаю конка света»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Новогодние представления для детей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Анимационная программа для детей «Школьный мюзикл»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Спектакль «Игра на выигрыш»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</a:rPr>
              <a:t>                               </a:t>
            </a:r>
            <a:r>
              <a:rPr lang="ru-RU" sz="2400" spc="-5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  <a:ea typeface="+mj-ea"/>
                <a:cs typeface="+mj-cs"/>
              </a:rPr>
              <a:t>Работа с молодыми педагогами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 молодых педагогов в усадьбе И.И. Барышникова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Выездной семинар молодых специалистов на базе Оздоровительно-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образовательного центра «Патриот»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900" dirty="0" smtClean="0">
              <a:solidFill>
                <a:srgbClr val="1818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ru-RU" sz="1900" dirty="0" smtClean="0">
              <a:solidFill>
                <a:srgbClr val="1818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ru-RU" sz="1900" dirty="0" smtClean="0">
              <a:solidFill>
                <a:srgbClr val="1818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1"/>
            <a:ext cx="899590" cy="642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24" y="0"/>
            <a:ext cx="785794" cy="785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7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71636" cy="823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85728"/>
            <a:ext cx="7683192" cy="5583366"/>
          </a:xfrm>
        </p:spPr>
        <p:txBody>
          <a:bodyPr>
            <a:normAutofit fontScale="85000" lnSpcReduction="20000"/>
          </a:bodyPr>
          <a:lstStyle/>
          <a:p>
            <a:pPr indent="91440" algn="ctr">
              <a:lnSpc>
                <a:spcPct val="100000"/>
              </a:lnSpc>
              <a:buNone/>
            </a:pPr>
            <a:endParaRPr lang="ru-RU" sz="2400" dirty="0" smtClean="0">
              <a:solidFill>
                <a:srgbClr val="18181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indent="91440" algn="ctr">
              <a:lnSpc>
                <a:spcPct val="100000"/>
              </a:lnSpc>
              <a:buNone/>
            </a:pPr>
            <a:r>
              <a:rPr lang="ru-RU" sz="2400" dirty="0" smtClean="0">
                <a:solidFill>
                  <a:srgbClr val="18181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Организация отдыха членов профсоюза</a:t>
            </a:r>
          </a:p>
          <a:p>
            <a:pPr marL="43434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Санаторий Сосны, </a:t>
            </a:r>
            <a:r>
              <a:rPr lang="ru-RU" sz="24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Раменский </a:t>
            </a:r>
            <a:r>
              <a:rPr lang="ru-RU" sz="2400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район, </a:t>
            </a:r>
            <a:r>
              <a:rPr lang="ru-RU" sz="24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Подмосковье</a:t>
            </a:r>
          </a:p>
          <a:p>
            <a:pPr marL="43434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Экскурсия в Переславль Залесский</a:t>
            </a:r>
            <a:endParaRPr lang="ru-RU" sz="2400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ctr">
              <a:lnSpc>
                <a:spcPct val="100000"/>
              </a:lnSpc>
              <a:buNone/>
            </a:pPr>
            <a:r>
              <a:rPr lang="ru-RU" sz="2400" b="1" dirty="0" err="1" smtClean="0">
                <a:solidFill>
                  <a:srgbClr val="18181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Лечебно</a:t>
            </a:r>
            <a:r>
              <a:rPr lang="ru-RU" sz="2400" b="1" dirty="0" smtClean="0">
                <a:solidFill>
                  <a:srgbClr val="18181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–оздоровительные мероприятия</a:t>
            </a:r>
          </a:p>
          <a:p>
            <a:pPr indent="91440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Аквапарк «</a:t>
            </a:r>
            <a:r>
              <a:rPr lang="ru-RU" sz="24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Мореон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indent="91440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Спортивно-развлекательный парк «Небо»</a:t>
            </a:r>
          </a:p>
          <a:p>
            <a:pPr indent="91440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24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Проффитнес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indent="91440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Верёвочный парк </a:t>
            </a:r>
            <a:r>
              <a:rPr lang="en-US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SKY TOWN</a:t>
            </a:r>
            <a:endParaRPr lang="ru-RU" sz="24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91440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Футбольные матчи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18181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Организация обучения членов профсоюза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в </a:t>
            </a:r>
            <a:r>
              <a:rPr lang="ru-RU" sz="24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Автошколе, курсы вождения</a:t>
            </a:r>
            <a:endParaRPr lang="en-US" sz="2400" dirty="0" smtClean="0">
              <a:solidFill>
                <a:srgbClr val="1818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Семинары для молодых специалистов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400" dirty="0" smtClean="0">
              <a:solidFill>
                <a:srgbClr val="1818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400" dirty="0" smtClean="0">
              <a:solidFill>
                <a:srgbClr val="1818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pic>
        <p:nvPicPr>
          <p:cNvPr id="5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0"/>
            <a:ext cx="92869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7"/>
            <a:ext cx="7543800" cy="71350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10000"/>
                  </a:schemeClr>
                </a:solidFill>
                <a:latin typeface="Arial Black" pitchFamily="34" charset="0"/>
              </a:rPr>
              <a:t>Финансирование</a:t>
            </a:r>
            <a:endParaRPr lang="ru-RU" sz="2800" dirty="0">
              <a:solidFill>
                <a:schemeClr val="bg1">
                  <a:lumMod val="10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8159807"/>
              </p:ext>
            </p:extLst>
          </p:nvPr>
        </p:nvGraphicFramePr>
        <p:xfrm>
          <a:off x="571471" y="1000109"/>
          <a:ext cx="7794654" cy="4268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33"/>
                <a:gridCol w="3222621"/>
              </a:tblGrid>
              <a:tr h="38713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Расходы</a:t>
                      </a:r>
                      <a:endParaRPr lang="ru-RU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Сумма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  <a:lumOff val="25000"/>
                      </a:schemeClr>
                    </a:solidFill>
                  </a:tcPr>
                </a:tc>
              </a:tr>
              <a:tr h="73181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Выдача материальной помощи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289 </a:t>
                      </a:r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000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3181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Оздоровительные </a:t>
                      </a:r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и культурно-массовые мероприятия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r>
                        <a:rPr lang="ru-RU" sz="2000" baseline="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 000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36817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</a:t>
                      </a:r>
                      <a:r>
                        <a:rPr lang="ru-RU" sz="2000" baseline="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 билетов на концерты, мюзиклы, новогодние представления, праздничные мероприятия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602</a:t>
                      </a:r>
                      <a:r>
                        <a:rPr lang="ru-RU" sz="2000" baseline="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 092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0499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Подарки к праздникам «8 Марта», «День защитника Отечества</a:t>
                      </a:r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», «День учителя»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124</a:t>
                      </a:r>
                      <a:r>
                        <a:rPr lang="ru-RU" sz="2000" baseline="0" dirty="0" smtClean="0">
                          <a:solidFill>
                            <a:srgbClr val="181818"/>
                          </a:solidFill>
                          <a:latin typeface="Arial" pitchFamily="34" charset="0"/>
                          <a:cs typeface="Arial" pitchFamily="34" charset="0"/>
                        </a:rPr>
                        <a:t> 275</a:t>
                      </a:r>
                      <a:endParaRPr lang="ru-RU" sz="2000" dirty="0">
                        <a:solidFill>
                          <a:srgbClr val="18181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Территориальная профсоюзная организация работников учреждений городской системы образования</a:t>
            </a:r>
            <a:endParaRPr lang="ru-RU"/>
          </a:p>
        </p:txBody>
      </p:sp>
      <p:pic>
        <p:nvPicPr>
          <p:cNvPr id="6" name="Picture 2" descr="http://ds7.bskedu.ru/images/docs/p5_bezymyannyy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5918" cy="936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s://yt3.ggpht.com/-NtNM6BZRKNU/AAAAAAAAAAI/AAAAAAAAAAA/jQkuYURc2sc/s900-c-k-no-mo-rj-c0xffffff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0"/>
            <a:ext cx="92869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Ретро">
  <a:themeElements>
    <a:clrScheme name="Другая 14">
      <a:dk1>
        <a:srgbClr val="FFFFFF"/>
      </a:dk1>
      <a:lt1>
        <a:srgbClr val="F2F2F2"/>
      </a:lt1>
      <a:dk2>
        <a:srgbClr val="455F51"/>
      </a:dk2>
      <a:lt2>
        <a:srgbClr val="E3DED1"/>
      </a:lt2>
      <a:accent1>
        <a:srgbClr val="354F12"/>
      </a:accent1>
      <a:accent2>
        <a:srgbClr val="AEC4B8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Ретро">
  <a:themeElements>
    <a:clrScheme name="Другая 14">
      <a:dk1>
        <a:srgbClr val="FFFFFF"/>
      </a:dk1>
      <a:lt1>
        <a:srgbClr val="F2F2F2"/>
      </a:lt1>
      <a:dk2>
        <a:srgbClr val="455F51"/>
      </a:dk2>
      <a:lt2>
        <a:srgbClr val="E3DED1"/>
      </a:lt2>
      <a:accent1>
        <a:srgbClr val="354F12"/>
      </a:accent1>
      <a:accent2>
        <a:srgbClr val="AEC4B8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7_Ретро">
  <a:themeElements>
    <a:clrScheme name="Другая 14">
      <a:dk1>
        <a:srgbClr val="FFFFFF"/>
      </a:dk1>
      <a:lt1>
        <a:srgbClr val="F2F2F2"/>
      </a:lt1>
      <a:dk2>
        <a:srgbClr val="455F51"/>
      </a:dk2>
      <a:lt2>
        <a:srgbClr val="E3DED1"/>
      </a:lt2>
      <a:accent1>
        <a:srgbClr val="354F12"/>
      </a:accent1>
      <a:accent2>
        <a:srgbClr val="AEC4B8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4.xml><?xml version="1.0" encoding="utf-8"?>
<a:theme xmlns:a="http://schemas.openxmlformats.org/drawingml/2006/main" name="8_Ретро">
  <a:themeElements>
    <a:clrScheme name="Другая 14">
      <a:dk1>
        <a:srgbClr val="FFFFFF"/>
      </a:dk1>
      <a:lt1>
        <a:srgbClr val="F2F2F2"/>
      </a:lt1>
      <a:dk2>
        <a:srgbClr val="455F51"/>
      </a:dk2>
      <a:lt2>
        <a:srgbClr val="E3DED1"/>
      </a:lt2>
      <a:accent1>
        <a:srgbClr val="354F12"/>
      </a:accent1>
      <a:accent2>
        <a:srgbClr val="AEC4B8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5.xml><?xml version="1.0" encoding="utf-8"?>
<a:theme xmlns:a="http://schemas.openxmlformats.org/drawingml/2006/main" name="22_Ретро">
  <a:themeElements>
    <a:clrScheme name="Другая 14">
      <a:dk1>
        <a:srgbClr val="FFFFFF"/>
      </a:dk1>
      <a:lt1>
        <a:srgbClr val="F2F2F2"/>
      </a:lt1>
      <a:dk2>
        <a:srgbClr val="455F51"/>
      </a:dk2>
      <a:lt2>
        <a:srgbClr val="E3DED1"/>
      </a:lt2>
      <a:accent1>
        <a:srgbClr val="354F12"/>
      </a:accent1>
      <a:accent2>
        <a:srgbClr val="AEC4B8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6.xml><?xml version="1.0" encoding="utf-8"?>
<a:theme xmlns:a="http://schemas.openxmlformats.org/drawingml/2006/main" name="24_Ретро">
  <a:themeElements>
    <a:clrScheme name="Другая 14">
      <a:dk1>
        <a:srgbClr val="FFFFFF"/>
      </a:dk1>
      <a:lt1>
        <a:srgbClr val="F2F2F2"/>
      </a:lt1>
      <a:dk2>
        <a:srgbClr val="455F51"/>
      </a:dk2>
      <a:lt2>
        <a:srgbClr val="E3DED1"/>
      </a:lt2>
      <a:accent1>
        <a:srgbClr val="354F12"/>
      </a:accent1>
      <a:accent2>
        <a:srgbClr val="AEC4B8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1003</Words>
  <Application>Microsoft Office PowerPoint</Application>
  <PresentationFormat>Экран (4:3)</PresentationFormat>
  <Paragraphs>160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1_Ретро</vt:lpstr>
      <vt:lpstr>Ретро</vt:lpstr>
      <vt:lpstr>7_Ретро</vt:lpstr>
      <vt:lpstr>8_Ретро</vt:lpstr>
      <vt:lpstr>22_Ретро</vt:lpstr>
      <vt:lpstr>24_Ретро</vt:lpstr>
      <vt:lpstr>ПЕРВИЧНАЯ ПРОФСОЮЗНАЯ ОРГАНИЗАЦИЯ   ГБПОУ «1-й МОК»</vt:lpstr>
      <vt:lpstr>«Профсоюзы – это важнейший инструмент в реализации интересов трудящихся. Таким образом, и только таким образом нужно подходить к профсоюзам в отдельности и к профсоюзному движению в целом.  Задачи государственной власти и у профсоюзов одни и те же. Это социальное благополучие граждан России. Другой задачи ни у профсоюзов, ни у государственной власти нет и быть не может!  В.В. Путин </vt:lpstr>
      <vt:lpstr>ЧТО МОЖЕТ ДАТЬ ПРОФСОЮЗ ЧЕЛОВЕКУ? </vt:lpstr>
      <vt:lpstr>Мотивация  профсоюзного   членства</vt:lpstr>
      <vt:lpstr>Профсоюзная страничка первичной профсоюзной организации</vt:lpstr>
      <vt:lpstr>Презентация PowerPoint</vt:lpstr>
      <vt:lpstr>Участие ППО в управлении Комплексом</vt:lpstr>
      <vt:lpstr>Организационная работа</vt:lpstr>
      <vt:lpstr>Охрана труда</vt:lpstr>
      <vt:lpstr>Культурно - досуговые мероприятия</vt:lpstr>
      <vt:lpstr>Культурно - досуговые мероприятия</vt:lpstr>
      <vt:lpstr>Презентация PowerPoint</vt:lpstr>
      <vt:lpstr>Финансирование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В. Устинова</dc:creator>
  <cp:lastModifiedBy>Galya</cp:lastModifiedBy>
  <cp:revision>89</cp:revision>
  <dcterms:created xsi:type="dcterms:W3CDTF">2017-01-13T12:31:44Z</dcterms:created>
  <dcterms:modified xsi:type="dcterms:W3CDTF">2019-03-11T14:41:08Z</dcterms:modified>
</cp:coreProperties>
</file>