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theme/themeOverride2.xml" ContentType="application/vnd.openxmlformats-officedocument.themeOverride+xml"/>
  <Override PartName="/ppt/charts/chart10.xml" ContentType="application/vnd.openxmlformats-officedocument.drawingml.chart+xml"/>
  <Override PartName="/ppt/theme/themeOverride3.xml" ContentType="application/vnd.openxmlformats-officedocument.themeOverride+xml"/>
  <Override PartName="/ppt/charts/chart11.xml" ContentType="application/vnd.openxmlformats-officedocument.drawingml.chart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5" r:id="rId2"/>
    <p:sldId id="296" r:id="rId3"/>
    <p:sldId id="297" r:id="rId4"/>
    <p:sldId id="318" r:id="rId5"/>
    <p:sldId id="321" r:id="rId6"/>
    <p:sldId id="320" r:id="rId7"/>
    <p:sldId id="322" r:id="rId8"/>
    <p:sldId id="323" r:id="rId9"/>
    <p:sldId id="324" r:id="rId10"/>
    <p:sldId id="302" r:id="rId11"/>
    <p:sldId id="331" r:id="rId12"/>
    <p:sldId id="330" r:id="rId13"/>
    <p:sldId id="303" r:id="rId14"/>
    <p:sldId id="325" r:id="rId15"/>
    <p:sldId id="328" r:id="rId16"/>
    <p:sldId id="326" r:id="rId17"/>
    <p:sldId id="329" r:id="rId18"/>
    <p:sldId id="327" r:id="rId19"/>
    <p:sldId id="332" r:id="rId20"/>
    <p:sldId id="300" r:id="rId21"/>
    <p:sldId id="289" r:id="rId22"/>
    <p:sldId id="309" r:id="rId23"/>
    <p:sldId id="334" r:id="rId24"/>
    <p:sldId id="293" r:id="rId25"/>
    <p:sldId id="333" r:id="rId26"/>
    <p:sldId id="311" r:id="rId27"/>
    <p:sldId id="299" r:id="rId28"/>
    <p:sldId id="319" r:id="rId29"/>
    <p:sldId id="308" r:id="rId3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1" autoAdjust="0"/>
    <p:restoredTop sz="92111" autoAdjust="0"/>
  </p:normalViewPr>
  <p:slideViewPr>
    <p:cSldViewPr>
      <p:cViewPr>
        <p:scale>
          <a:sx n="80" d="100"/>
          <a:sy n="80" d="100"/>
        </p:scale>
        <p:origin x="-1860" y="-6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3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1.xlsx"/><Relationship Id="rId1" Type="http://schemas.openxmlformats.org/officeDocument/2006/relationships/themeOverride" Target="../theme/themeOverride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СП "Колледж"</c:v>
                </c:pt>
                <c:pt idx="1">
                  <c:v>СП "СОШ" 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0.31</c:v>
                </c:pt>
                <c:pt idx="1">
                  <c:v>0.32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3962624"/>
        <c:axId val="88180608"/>
      </c:barChart>
      <c:catAx>
        <c:axId val="73962624"/>
        <c:scaling>
          <c:orientation val="minMax"/>
        </c:scaling>
        <c:delete val="0"/>
        <c:axPos val="b"/>
        <c:majorTickMark val="out"/>
        <c:minorTickMark val="none"/>
        <c:tickLblPos val="nextTo"/>
        <c:crossAx val="88180608"/>
        <c:crosses val="autoZero"/>
        <c:auto val="1"/>
        <c:lblAlgn val="ctr"/>
        <c:lblOffset val="100"/>
        <c:noMultiLvlLbl val="0"/>
      </c:catAx>
      <c:valAx>
        <c:axId val="88180608"/>
        <c:scaling>
          <c:orientation val="minMax"/>
          <c:max val="1"/>
          <c:min val="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3962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0.20556941041638649"/>
                  <c:y val="4.9609071214309519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400901361836988"/>
                  <c:y val="-0.1980869646962303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67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1033255076921278"/>
                  <c:y val="9.8530718809021214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>
                        <a:solidFill>
                          <a:schemeClr val="bg1"/>
                        </a:solidFill>
                      </a:rPr>
                      <a:t>42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СП "Колледж"</c:v>
                </c:pt>
                <c:pt idx="1">
                  <c:v>СП "СОШ"</c:v>
                </c:pt>
                <c:pt idx="2">
                  <c:v>СП "Детский сад"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101</c:v>
                </c:pt>
                <c:pt idx="1">
                  <c:v>67</c:v>
                </c:pt>
                <c:pt idx="2">
                  <c:v>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5183641135767123"/>
          <c:y val="0.30410643475511268"/>
          <c:w val="0.33361813409687424"/>
          <c:h val="0.3374651748096365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bg1"/>
      </a:solidFill>
    </a:ln>
  </c:sp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педагогических работников  СП "Колледж" ,</a:t>
            </a:r>
            <a:r>
              <a:rPr lang="ru-RU" sz="1400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освоивших прогаммы ДПО</a:t>
            </a:r>
            <a:endParaRPr lang="ru-RU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Лист1!$B$2:$B$3</c:f>
              <c:strCache>
                <c:ptCount val="1"/>
                <c:pt idx="0">
                  <c:v>Общее  кол-во освоивших программы ДПО</c:v>
                </c:pt>
              </c:strCache>
            </c:strRef>
          </c:tx>
          <c:invertIfNegative val="0"/>
          <c:cat>
            <c:strRef>
              <c:f>Лист1!$A$4:$A$11</c:f>
              <c:strCache>
                <c:ptCount val="8"/>
                <c:pt idx="1">
                  <c:v>Дизайн</c:v>
                </c:pt>
                <c:pt idx="2">
                  <c:v>Культура и искусство</c:v>
                </c:pt>
                <c:pt idx="3">
                  <c:v>Прикладная эстетика</c:v>
                </c:pt>
                <c:pt idx="4">
                  <c:v>Предпринимательства и информационных технологий</c:v>
                </c:pt>
                <c:pt idx="5">
                  <c:v>Реклама</c:v>
                </c:pt>
                <c:pt idx="6">
                  <c:v>Ресторанный бизнес</c:v>
                </c:pt>
                <c:pt idx="7">
                  <c:v>Художественные ремесла</c:v>
                </c:pt>
              </c:strCache>
            </c:strRef>
          </c:cat>
          <c:val>
            <c:numRef>
              <c:f>Лист1!$B$4:$B$11</c:f>
            </c:numRef>
          </c:val>
        </c:ser>
        <c:ser>
          <c:idx val="1"/>
          <c:order val="1"/>
          <c:tx>
            <c:strRef>
              <c:f>Лист1!$C$2:$C$3</c:f>
              <c:strCache>
                <c:ptCount val="1"/>
                <c:pt idx="0">
                  <c:v>Освоили программы повышения квалификации чел.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Лист1!$A$4:$A$11</c:f>
              <c:strCache>
                <c:ptCount val="8"/>
                <c:pt idx="1">
                  <c:v>Дизайн</c:v>
                </c:pt>
                <c:pt idx="2">
                  <c:v>Культура и искусство</c:v>
                </c:pt>
                <c:pt idx="3">
                  <c:v>Прикладная эстетика</c:v>
                </c:pt>
                <c:pt idx="4">
                  <c:v>Предпринимательства и информационных технологий</c:v>
                </c:pt>
                <c:pt idx="5">
                  <c:v>Реклама</c:v>
                </c:pt>
                <c:pt idx="6">
                  <c:v>Ресторанный бизнес</c:v>
                </c:pt>
                <c:pt idx="7">
                  <c:v>Художественные ремесла</c:v>
                </c:pt>
              </c:strCache>
            </c:strRef>
          </c:cat>
          <c:val>
            <c:numRef>
              <c:f>Лист1!$C$4:$C$11</c:f>
              <c:numCache>
                <c:formatCode>General</c:formatCode>
                <c:ptCount val="8"/>
                <c:pt idx="1">
                  <c:v>7</c:v>
                </c:pt>
                <c:pt idx="2">
                  <c:v>3</c:v>
                </c:pt>
                <c:pt idx="3">
                  <c:v>13</c:v>
                </c:pt>
                <c:pt idx="4">
                  <c:v>26</c:v>
                </c:pt>
                <c:pt idx="5">
                  <c:v>6</c:v>
                </c:pt>
                <c:pt idx="6">
                  <c:v>15</c:v>
                </c:pt>
                <c:pt idx="7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Лист1!$D$2:$D$3</c:f>
              <c:strCache>
                <c:ptCount val="1"/>
                <c:pt idx="0">
                  <c:v>Прошли стажировку чел.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Лист1!$A$4:$A$11</c:f>
              <c:strCache>
                <c:ptCount val="8"/>
                <c:pt idx="1">
                  <c:v>Дизайн</c:v>
                </c:pt>
                <c:pt idx="2">
                  <c:v>Культура и искусство</c:v>
                </c:pt>
                <c:pt idx="3">
                  <c:v>Прикладная эстетика</c:v>
                </c:pt>
                <c:pt idx="4">
                  <c:v>Предпринимательства и информационных технологий</c:v>
                </c:pt>
                <c:pt idx="5">
                  <c:v>Реклама</c:v>
                </c:pt>
                <c:pt idx="6">
                  <c:v>Ресторанный бизнес</c:v>
                </c:pt>
                <c:pt idx="7">
                  <c:v>Художественные ремесла</c:v>
                </c:pt>
              </c:strCache>
            </c:strRef>
          </c:cat>
          <c:val>
            <c:numRef>
              <c:f>Лист1!$D$4:$D$11</c:f>
              <c:numCache>
                <c:formatCode>General</c:formatCode>
                <c:ptCount val="8"/>
                <c:pt idx="1">
                  <c:v>0</c:v>
                </c:pt>
                <c:pt idx="2">
                  <c:v>14</c:v>
                </c:pt>
                <c:pt idx="3">
                  <c:v>21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</c:numCache>
            </c:numRef>
          </c:val>
        </c:ser>
        <c:ser>
          <c:idx val="3"/>
          <c:order val="3"/>
          <c:tx>
            <c:strRef>
              <c:f>Лист1!$E$2:$E$3</c:f>
              <c:strCache>
                <c:ptCount val="1"/>
                <c:pt idx="0">
                  <c:v>Освоили программы переподготовки чел.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Лист1!$A$4:$A$11</c:f>
              <c:strCache>
                <c:ptCount val="8"/>
                <c:pt idx="1">
                  <c:v>Дизайн</c:v>
                </c:pt>
                <c:pt idx="2">
                  <c:v>Культура и искусство</c:v>
                </c:pt>
                <c:pt idx="3">
                  <c:v>Прикладная эстетика</c:v>
                </c:pt>
                <c:pt idx="4">
                  <c:v>Предпринимательства и информационных технологий</c:v>
                </c:pt>
                <c:pt idx="5">
                  <c:v>Реклама</c:v>
                </c:pt>
                <c:pt idx="6">
                  <c:v>Ресторанный бизнес</c:v>
                </c:pt>
                <c:pt idx="7">
                  <c:v>Художественные ремесла</c:v>
                </c:pt>
              </c:strCache>
            </c:strRef>
          </c:cat>
          <c:val>
            <c:numRef>
              <c:f>Лист1!$E$4:$E$11</c:f>
              <c:numCache>
                <c:formatCode>General</c:formatCode>
                <c:ptCount val="8"/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4481024"/>
        <c:axId val="154482560"/>
      </c:barChart>
      <c:catAx>
        <c:axId val="154481024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4482560"/>
        <c:crosses val="autoZero"/>
        <c:auto val="1"/>
        <c:lblAlgn val="ctr"/>
        <c:lblOffset val="100"/>
        <c:noMultiLvlLbl val="0"/>
      </c:catAx>
      <c:valAx>
        <c:axId val="15448256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544810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464996191349945"/>
          <c:y val="0.30043902205398465"/>
          <c:w val="0.3325226730410703"/>
          <c:h val="0.5576988011633681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количества  педагогических работников СП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от общего количества  педагогических работников СП</c:v>
                </c:pt>
              </c:strCache>
            </c:strRef>
          </c:tx>
          <c:invertIfNegative val="0"/>
          <c:cat>
            <c:strRef>
              <c:f>Лист1!$A$2:$A$3</c:f>
              <c:strCache>
                <c:ptCount val="2"/>
                <c:pt idx="0">
                  <c:v>Воспитатели СП "Детский сад"</c:v>
                </c:pt>
                <c:pt idx="1">
                  <c:v>Учителя НОО СП "СОШ"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0.34</c:v>
                </c:pt>
                <c:pt idx="1">
                  <c:v>0.81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23456"/>
        <c:axId val="5137536"/>
      </c:barChart>
      <c:catAx>
        <c:axId val="51234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endParaRPr lang="ru-RU"/>
          </a:p>
        </c:txPr>
        <c:crossAx val="5137536"/>
        <c:crosses val="autoZero"/>
        <c:auto val="1"/>
        <c:lblAlgn val="ctr"/>
        <c:lblOffset val="100"/>
        <c:noMultiLvlLbl val="0"/>
      </c:catAx>
      <c:valAx>
        <c:axId val="513753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512345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solidFill>
                <a:schemeClr val="tx2">
                  <a:lumMod val="75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208673946622419E-2"/>
          <c:y val="9.5144485339390045E-2"/>
          <c:w val="0.90620867394662241"/>
          <c:h val="0.528360378726722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аттестация в 1 полугодии 2015-2016 уч.года</c:v>
                </c:pt>
              </c:strCache>
            </c:strRef>
          </c:tx>
          <c:explosion val="12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4.7511522017266898E-3"/>
                  <c:y val="-2.022179046889323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6.4103988445728247E-2"/>
                  <c:y val="-0.3249373001108623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первая категория</c:v>
                </c:pt>
                <c:pt idx="1">
                  <c:v>высшая категория</c:v>
                </c:pt>
                <c:pt idx="2">
                  <c:v>соответствие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42</c:v>
                </c:pt>
                <c:pt idx="1">
                  <c:v>84</c:v>
                </c:pt>
                <c:pt idx="2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4783796424053242E-2"/>
          <c:y val="0.6187341477424495"/>
          <c:w val="0.63432490475968617"/>
          <c:h val="0.3552009933367082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title>
      <c:layout>
        <c:manualLayout>
          <c:xMode val="edge"/>
          <c:yMode val="edge"/>
          <c:x val="0.15734751522965232"/>
          <c:y val="2.2775247194756261E-4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5596115352852161"/>
          <c:y val="4.8257601007295495E-2"/>
          <c:w val="0.56716324017179476"/>
          <c:h val="0.714991854005838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аттестация по отделениям</c:v>
                </c:pt>
              </c:strCache>
            </c:strRef>
          </c:tx>
          <c:dPt>
            <c:idx val="0"/>
            <c:bubble3D val="0"/>
            <c:explosion val="10"/>
            <c:spPr>
              <a:solidFill>
                <a:schemeClr val="accent1"/>
              </a:solidFill>
            </c:spPr>
          </c:dPt>
          <c:dPt>
            <c:idx val="1"/>
            <c:bubble3D val="0"/>
            <c:explosion val="19"/>
          </c:dPt>
          <c:dPt>
            <c:idx val="2"/>
            <c:bubble3D val="0"/>
            <c:explosion val="24"/>
          </c:dPt>
          <c:dLbls>
            <c:dLbl>
              <c:idx val="0"/>
              <c:layout>
                <c:manualLayout>
                  <c:x val="8.6683123795457812E-2"/>
                  <c:y val="1.694994882365316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2.7760426445461825E-2"/>
                  <c:y val="3.775998884284725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6.9971662311905464E-2"/>
                  <c:y val="-8.1130760884724387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2.0301058809664746E-3"/>
                  <c:y val="-5.9180776604017991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Сп "Детский сад"</c:v>
                </c:pt>
                <c:pt idx="1">
                  <c:v>Сп "Школа"</c:v>
                </c:pt>
                <c:pt idx="2">
                  <c:v>Сп "Колледж"</c:v>
                </c:pt>
                <c:pt idx="3">
                  <c:v>методисты и руководители разных уровней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27</c:v>
                </c:pt>
                <c:pt idx="1">
                  <c:v>32</c:v>
                </c:pt>
                <c:pt idx="2">
                  <c:v>64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9.5913484912780053E-2"/>
          <c:y val="0.63890005129453697"/>
          <c:w val="0.88712781578889588"/>
          <c:h val="0.35651889742747261"/>
        </c:manualLayout>
      </c:layout>
      <c:overlay val="0"/>
      <c:txPr>
        <a:bodyPr/>
        <a:lstStyle/>
        <a:p>
          <a:pPr>
            <a:defRPr sz="1500" baseline="0"/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2015-2016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905070168355277E-2"/>
                  <c:y val="-7.1166556542450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2016-2017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9469435645361895E-2"/>
                  <c:y val="-7.4260754652991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60"/>
        <c:shape val="cylinder"/>
        <c:axId val="117239168"/>
        <c:axId val="117240960"/>
        <c:axId val="0"/>
      </c:bar3DChart>
      <c:catAx>
        <c:axId val="11723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7240960"/>
        <c:crosses val="autoZero"/>
        <c:auto val="1"/>
        <c:lblAlgn val="ctr"/>
        <c:lblOffset val="100"/>
        <c:noMultiLvlLbl val="0"/>
      </c:catAx>
      <c:valAx>
        <c:axId val="117240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239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28492966309103"/>
          <c:y val="0.11846774624128614"/>
          <c:w val="0.84365197127312574"/>
          <c:h val="0.6821168090660514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8.5900498476534411E-3"/>
                  <c:y val="-2.6637861420196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950249238267188E-3"/>
                  <c:y val="-4.99459901628684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032587233393515E-2"/>
                  <c:y val="-2.6637861420196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открытые уроки</c:v>
                </c:pt>
                <c:pt idx="1">
                  <c:v>мастер классы</c:v>
                </c:pt>
                <c:pt idx="2">
                  <c:v>внеаудиторные
 и тематические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197</c:v>
                </c:pt>
                <c:pt idx="1">
                  <c:v>150</c:v>
                </c:pt>
                <c:pt idx="2">
                  <c:v>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3680128"/>
        <c:axId val="153231360"/>
        <c:axId val="0"/>
      </c:bar3DChart>
      <c:catAx>
        <c:axId val="1536801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40" baseline="0">
                <a:latin typeface="Times New Roman" panose="02020603050405020304" pitchFamily="18" charset="0"/>
              </a:defRPr>
            </a:pPr>
            <a:endParaRPr lang="ru-RU"/>
          </a:p>
        </c:txPr>
        <c:crossAx val="153231360"/>
        <c:crosses val="autoZero"/>
        <c:auto val="1"/>
        <c:lblAlgn val="ctr"/>
        <c:lblOffset val="100"/>
        <c:noMultiLvlLbl val="0"/>
      </c:catAx>
      <c:valAx>
        <c:axId val="153231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680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583084892954982"/>
          <c:y val="0.25193708516019009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подразделения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4.1369349557331549E-2"/>
                  <c:y val="-4.49887652071768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8264452280807543E-2"/>
                  <c:y val="-4.9487641727894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056275953227457E-2"/>
                  <c:y val="-1.799550608287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СОШ</c:v>
                </c:pt>
                <c:pt idx="1">
                  <c:v>детские сады</c:v>
                </c:pt>
                <c:pt idx="2">
                  <c:v>Колледж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</c:v>
                </c:pt>
                <c:pt idx="1">
                  <c:v>62</c:v>
                </c:pt>
                <c:pt idx="2">
                  <c:v>316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3752704"/>
        <c:axId val="153754240"/>
        <c:axId val="0"/>
      </c:bar3DChart>
      <c:catAx>
        <c:axId val="153752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aseline="0">
                <a:latin typeface="Times New Roman" panose="02020603050405020304" pitchFamily="18" charset="0"/>
              </a:defRPr>
            </a:pPr>
            <a:endParaRPr lang="ru-RU"/>
          </a:p>
        </c:txPr>
        <c:crossAx val="153754240"/>
        <c:crosses val="autoZero"/>
        <c:auto val="1"/>
        <c:lblAlgn val="ctr"/>
        <c:lblOffset val="100"/>
        <c:noMultiLvlLbl val="0"/>
      </c:catAx>
      <c:valAx>
        <c:axId val="1537542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7527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96811576427467"/>
          <c:y val="0.14196544237978778"/>
          <c:w val="0.84365197127312586"/>
          <c:h val="0.496120154959192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</c:spPr>
          </c:dPt>
          <c:dLbls>
            <c:dLbl>
              <c:idx val="0"/>
              <c:layout>
                <c:manualLayout>
                  <c:x val="8.5900498476534446E-3"/>
                  <c:y val="-2.6637861420196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238220005939609E-2"/>
                  <c:y val="-3.0033625296114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429071911527285E-2"/>
                  <c:y val="-4.6555207878167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943257529221828E-2"/>
                  <c:y val="-2.4829444201689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Семинары, круглые столы, вебинары внутрикомплексные</c:v>
                </c:pt>
                <c:pt idx="1">
                  <c:v>Конференции, семинары разных уровней</c:v>
                </c:pt>
                <c:pt idx="2">
                  <c:v>WorldSkills Russia</c:v>
                </c:pt>
                <c:pt idx="3">
                  <c:v>Вебинары  ( в том числе ШЦВ)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62</c:v>
                </c:pt>
                <c:pt idx="1">
                  <c:v>74</c:v>
                </c:pt>
                <c:pt idx="2">
                  <c:v>10</c:v>
                </c:pt>
                <c:pt idx="3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53810048"/>
        <c:axId val="153811584"/>
        <c:axId val="0"/>
      </c:bar3DChart>
      <c:catAx>
        <c:axId val="1538100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aseline="0">
                <a:latin typeface="Times New Roman" panose="02020603050405020304" pitchFamily="18" charset="0"/>
              </a:defRPr>
            </a:pPr>
            <a:endParaRPr lang="ru-RU"/>
          </a:p>
        </c:txPr>
        <c:crossAx val="153811584"/>
        <c:crosses val="autoZero"/>
        <c:auto val="1"/>
        <c:lblAlgn val="ctr"/>
        <c:lblOffset val="100"/>
        <c:noMultiLvlLbl val="0"/>
      </c:catAx>
      <c:valAx>
        <c:axId val="153811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381004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696811576427467"/>
          <c:y val="0.14196544237978778"/>
          <c:w val="0.84365197127312586"/>
          <c:h val="0.496120154959192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C0504D">
                  <a:lumMod val="75000"/>
                </a:srgbClr>
              </a:solidFill>
            </c:spPr>
          </c:dPt>
          <c:dLbls>
            <c:dLbl>
              <c:idx val="0"/>
              <c:layout>
                <c:manualLayout>
                  <c:x val="8.5900498476534446E-3"/>
                  <c:y val="-2.6637861420196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238220005939609E-2"/>
                  <c:y val="-3.00336252961140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7429071911527285E-2"/>
                  <c:y val="-4.6555207878167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3943257529221828E-2"/>
                  <c:y val="-2.4829444201689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Учебники, учебные пособия (печатные)</c:v>
                </c:pt>
                <c:pt idx="1">
                  <c:v>Статьи в печатных и эл. изданиях</c:v>
                </c:pt>
                <c:pt idx="2">
                  <c:v>Методические разработки в эл.изданиях</c:v>
                </c:pt>
                <c:pt idx="3">
                  <c:v>Статьи в Живом журнале педагога (1-й МОК)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49</c:v>
                </c:pt>
                <c:pt idx="2">
                  <c:v>9</c:v>
                </c:pt>
                <c:pt idx="3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047424"/>
        <c:axId val="5048960"/>
        <c:axId val="0"/>
      </c:bar3DChart>
      <c:catAx>
        <c:axId val="50474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 baseline="0">
                <a:latin typeface="Times New Roman" panose="02020603050405020304" pitchFamily="18" charset="0"/>
              </a:defRPr>
            </a:pPr>
            <a:endParaRPr lang="ru-RU"/>
          </a:p>
        </c:txPr>
        <c:crossAx val="5048960"/>
        <c:crosses val="autoZero"/>
        <c:auto val="1"/>
        <c:lblAlgn val="ctr"/>
        <c:lblOffset val="100"/>
        <c:noMultiLvlLbl val="0"/>
      </c:catAx>
      <c:valAx>
        <c:axId val="5048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04742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006ECE-3CE3-4588-8D8F-748EAE223CD7}" type="doc">
      <dgm:prSet loTypeId="urn:microsoft.com/office/officeart/2005/8/layout/chevron2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9B042F1E-4E81-471C-9585-5544B50DCF59}">
      <dgm:prSet/>
      <dgm:spPr/>
      <dgm:t>
        <a:bodyPr/>
        <a:lstStyle/>
        <a:p>
          <a:pPr rtl="0"/>
          <a:endParaRPr lang="ru-RU" dirty="0"/>
        </a:p>
      </dgm:t>
    </dgm:pt>
    <dgm:pt modelId="{0F99799B-CF50-4319-98BD-C636186ED9A7}" type="parTrans" cxnId="{9FA7403E-4317-46D4-9118-D0E89A666D38}">
      <dgm:prSet/>
      <dgm:spPr/>
      <dgm:t>
        <a:bodyPr/>
        <a:lstStyle/>
        <a:p>
          <a:endParaRPr lang="ru-RU"/>
        </a:p>
      </dgm:t>
    </dgm:pt>
    <dgm:pt modelId="{EE73F24A-BFD1-46A6-B44F-A9800EE6845F}" type="sibTrans" cxnId="{9FA7403E-4317-46D4-9118-D0E89A666D38}">
      <dgm:prSet/>
      <dgm:spPr/>
      <dgm:t>
        <a:bodyPr/>
        <a:lstStyle/>
        <a:p>
          <a:endParaRPr lang="ru-RU"/>
        </a:p>
      </dgm:t>
    </dgm:pt>
    <dgm:pt modelId="{D1AD9648-75D7-43F5-ADB0-8D4D3678E4D2}">
      <dgm:prSet/>
      <dgm:spPr/>
      <dgm:t>
        <a:bodyPr/>
        <a:lstStyle/>
        <a:p>
          <a:pPr rtl="0"/>
          <a:endParaRPr lang="ru-RU" dirty="0"/>
        </a:p>
      </dgm:t>
    </dgm:pt>
    <dgm:pt modelId="{ABECE8BA-2A8E-49D9-BE85-914FCFB3A985}" type="parTrans" cxnId="{1401D73B-AF25-4566-B60E-C858793854FF}">
      <dgm:prSet/>
      <dgm:spPr/>
      <dgm:t>
        <a:bodyPr/>
        <a:lstStyle/>
        <a:p>
          <a:endParaRPr lang="ru-RU"/>
        </a:p>
      </dgm:t>
    </dgm:pt>
    <dgm:pt modelId="{6A33EF48-EDB5-45AE-85D0-3590B609CF3A}" type="sibTrans" cxnId="{1401D73B-AF25-4566-B60E-C858793854FF}">
      <dgm:prSet/>
      <dgm:spPr/>
      <dgm:t>
        <a:bodyPr/>
        <a:lstStyle/>
        <a:p>
          <a:endParaRPr lang="ru-RU"/>
        </a:p>
      </dgm:t>
    </dgm:pt>
    <dgm:pt modelId="{4B5B6F12-3AEA-4AE3-A0F1-758C1DC423A6}">
      <dgm:prSet/>
      <dgm:spPr/>
      <dgm:t>
        <a:bodyPr/>
        <a:lstStyle/>
        <a:p>
          <a:pPr rtl="0"/>
          <a:endParaRPr lang="ru-RU" dirty="0"/>
        </a:p>
      </dgm:t>
    </dgm:pt>
    <dgm:pt modelId="{E013115F-11E5-4132-9C30-76A98A37E215}" type="parTrans" cxnId="{F9336EDA-FD8B-4C77-8B8A-2E9E3715E5ED}">
      <dgm:prSet/>
      <dgm:spPr/>
      <dgm:t>
        <a:bodyPr/>
        <a:lstStyle/>
        <a:p>
          <a:endParaRPr lang="ru-RU"/>
        </a:p>
      </dgm:t>
    </dgm:pt>
    <dgm:pt modelId="{BCEEFBF9-AC16-465D-9FF4-650CB07C8F7D}" type="sibTrans" cxnId="{F9336EDA-FD8B-4C77-8B8A-2E9E3715E5ED}">
      <dgm:prSet/>
      <dgm:spPr/>
      <dgm:t>
        <a:bodyPr/>
        <a:lstStyle/>
        <a:p>
          <a:endParaRPr lang="ru-RU"/>
        </a:p>
      </dgm:t>
    </dgm:pt>
    <dgm:pt modelId="{B38BB4F3-0C46-4E4C-B42E-97EB2E374613}">
      <dgm:prSet/>
      <dgm:spPr/>
      <dgm:t>
        <a:bodyPr/>
        <a:lstStyle/>
        <a:p>
          <a:pPr rtl="0"/>
          <a:endParaRPr lang="ru-RU" dirty="0"/>
        </a:p>
      </dgm:t>
    </dgm:pt>
    <dgm:pt modelId="{AA288FE0-FC4A-4C1C-B2D2-70AE78FEF91D}" type="parTrans" cxnId="{790F7FE2-22C3-4FAE-915D-773221AC85A9}">
      <dgm:prSet/>
      <dgm:spPr/>
      <dgm:t>
        <a:bodyPr/>
        <a:lstStyle/>
        <a:p>
          <a:endParaRPr lang="ru-RU"/>
        </a:p>
      </dgm:t>
    </dgm:pt>
    <dgm:pt modelId="{28AF010C-69EB-4BF2-8A97-DB33FB71346C}" type="sibTrans" cxnId="{790F7FE2-22C3-4FAE-915D-773221AC85A9}">
      <dgm:prSet/>
      <dgm:spPr/>
      <dgm:t>
        <a:bodyPr/>
        <a:lstStyle/>
        <a:p>
          <a:endParaRPr lang="ru-RU"/>
        </a:p>
      </dgm:t>
    </dgm:pt>
    <dgm:pt modelId="{DBBC6B75-9ECE-43BC-93F0-9DFF38335D29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 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Использование веб-сайта и публикации материалов в СМИ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39E51AC-3A4E-42E0-8C70-10BB8BC60E64}" type="parTrans" cxnId="{BB161947-915D-491A-8F7F-C90F0F6B3C0B}">
      <dgm:prSet/>
      <dgm:spPr/>
      <dgm:t>
        <a:bodyPr/>
        <a:lstStyle/>
        <a:p>
          <a:endParaRPr lang="ru-RU"/>
        </a:p>
      </dgm:t>
    </dgm:pt>
    <dgm:pt modelId="{5AB66B53-E68A-4A62-804B-F07EE998D38A}" type="sibTrans" cxnId="{BB161947-915D-491A-8F7F-C90F0F6B3C0B}">
      <dgm:prSet/>
      <dgm:spPr/>
      <dgm:t>
        <a:bodyPr/>
        <a:lstStyle/>
        <a:p>
          <a:endParaRPr lang="ru-RU"/>
        </a:p>
      </dgm:t>
    </dgm:pt>
    <dgm:pt modelId="{BC485848-04FA-4DDF-BA3C-E16AFCCAA33C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Сотрудничество с предприятиями и организациями </a:t>
          </a:r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в рамках прохождения практик, стажировок</a:t>
          </a:r>
          <a:endParaRPr lang="ru-RU" sz="1400" dirty="0"/>
        </a:p>
      </dgm:t>
    </dgm:pt>
    <dgm:pt modelId="{F692E4D3-F924-475A-A05C-747209947FAA}" type="parTrans" cxnId="{92D5F372-6E9A-45D5-A60E-8EF66C32C5FD}">
      <dgm:prSet/>
      <dgm:spPr/>
      <dgm:t>
        <a:bodyPr/>
        <a:lstStyle/>
        <a:p>
          <a:endParaRPr lang="ru-RU"/>
        </a:p>
      </dgm:t>
    </dgm:pt>
    <dgm:pt modelId="{A0840EDA-630D-4FD1-AA27-8745F387C187}" type="sibTrans" cxnId="{92D5F372-6E9A-45D5-A60E-8EF66C32C5FD}">
      <dgm:prSet/>
      <dgm:spPr/>
      <dgm:t>
        <a:bodyPr/>
        <a:lstStyle/>
        <a:p>
          <a:endParaRPr lang="ru-RU"/>
        </a:p>
      </dgm:t>
    </dgm:pt>
    <dgm:pt modelId="{CBB01FE7-0B7A-4B91-B7EB-B39DE47AA167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Использование социальных сетей при реализации работы центра</a:t>
          </a:r>
          <a:r>
            <a:rPr lang="ru-RU" sz="1800" b="1" dirty="0" smtClean="0"/>
            <a:t>: 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для ведения информационной и рекламной деятельности, при реализации направленной работы по установлению и поддержанию связи с выпускниками, работодателями, с обучающимися и абитуриентами:  </a:t>
          </a:r>
          <a:endParaRPr lang="ru-RU" sz="1800" b="0" dirty="0">
            <a:latin typeface="Times New Roman" pitchFamily="18" charset="0"/>
            <a:cs typeface="Times New Roman" pitchFamily="18" charset="0"/>
          </a:endParaRPr>
        </a:p>
      </dgm:t>
    </dgm:pt>
    <dgm:pt modelId="{3F942FDA-0CA7-4FE7-A45F-A2D57A5543CA}" type="parTrans" cxnId="{36292099-1C6E-4C0E-9112-BADBD4063ED0}">
      <dgm:prSet/>
      <dgm:spPr/>
      <dgm:t>
        <a:bodyPr/>
        <a:lstStyle/>
        <a:p>
          <a:endParaRPr lang="ru-RU"/>
        </a:p>
      </dgm:t>
    </dgm:pt>
    <dgm:pt modelId="{A6F6039B-65DD-4A91-8DAC-2B805B30631A}" type="sibTrans" cxnId="{36292099-1C6E-4C0E-9112-BADBD4063ED0}">
      <dgm:prSet/>
      <dgm:spPr/>
      <dgm:t>
        <a:bodyPr/>
        <a:lstStyle/>
        <a:p>
          <a:endParaRPr lang="ru-RU"/>
        </a:p>
      </dgm:t>
    </dgm:pt>
    <dgm:pt modelId="{CF431156-A2D7-4A41-AB89-D8AA31868B0B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Индивидуальная работа с абитуриентами, студентами, выпускниками по вопросам эффективного поведения на рынке труда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EA37F2D3-D22C-4D5D-9EA4-3AFBB50861D0}" type="parTrans" cxnId="{8E78AA8A-1D64-41C3-8F80-A21E13E07A24}">
      <dgm:prSet/>
      <dgm:spPr/>
      <dgm:t>
        <a:bodyPr/>
        <a:lstStyle/>
        <a:p>
          <a:endParaRPr lang="ru-RU"/>
        </a:p>
      </dgm:t>
    </dgm:pt>
    <dgm:pt modelId="{D383BE33-9AAB-4E27-8CA5-46B92559C681}" type="sibTrans" cxnId="{8E78AA8A-1D64-41C3-8F80-A21E13E07A24}">
      <dgm:prSet/>
      <dgm:spPr/>
      <dgm:t>
        <a:bodyPr/>
        <a:lstStyle/>
        <a:p>
          <a:endParaRPr lang="ru-RU"/>
        </a:p>
      </dgm:t>
    </dgm:pt>
    <dgm:pt modelId="{2B4EACA0-C804-4ACF-9075-C858E0D63DCF}">
      <dgm:prSet custT="1"/>
      <dgm:spPr/>
      <dgm:t>
        <a:bodyPr/>
        <a:lstStyle/>
        <a:p>
          <a:pPr marL="57150" indent="0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/>
        </a:p>
      </dgm:t>
    </dgm:pt>
    <dgm:pt modelId="{5865A2C9-2F79-4153-935C-5EAEC59C934F}" type="parTrans" cxnId="{BF946DD8-2C7A-4732-8B83-E669AB0560FE}">
      <dgm:prSet/>
      <dgm:spPr/>
      <dgm:t>
        <a:bodyPr/>
        <a:lstStyle/>
        <a:p>
          <a:endParaRPr lang="ru-RU"/>
        </a:p>
      </dgm:t>
    </dgm:pt>
    <dgm:pt modelId="{F71F8486-61AE-4C93-AD16-7E03C7782C69}" type="sibTrans" cxnId="{BF946DD8-2C7A-4732-8B83-E669AB0560FE}">
      <dgm:prSet/>
      <dgm:spPr/>
      <dgm:t>
        <a:bodyPr/>
        <a:lstStyle/>
        <a:p>
          <a:endParaRPr lang="ru-RU"/>
        </a:p>
      </dgm:t>
    </dgm:pt>
    <dgm:pt modelId="{85A1E7C5-F9B1-4052-82D1-FF2D02FF83D4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dirty="0"/>
        </a:p>
      </dgm:t>
    </dgm:pt>
    <dgm:pt modelId="{5721BC08-824D-45C9-ACFF-24E8E4A0D2EF}" type="parTrans" cxnId="{C0F652F7-CAED-4D38-95D2-BA874D98B153}">
      <dgm:prSet/>
      <dgm:spPr/>
      <dgm:t>
        <a:bodyPr/>
        <a:lstStyle/>
        <a:p>
          <a:endParaRPr lang="ru-RU"/>
        </a:p>
      </dgm:t>
    </dgm:pt>
    <dgm:pt modelId="{F4C13BC6-8B97-48E5-BAC5-123F1896D693}" type="sibTrans" cxnId="{C0F652F7-CAED-4D38-95D2-BA874D98B153}">
      <dgm:prSet/>
      <dgm:spPr/>
      <dgm:t>
        <a:bodyPr/>
        <a:lstStyle/>
        <a:p>
          <a:endParaRPr lang="ru-RU"/>
        </a:p>
      </dgm:t>
    </dgm:pt>
    <dgm:pt modelId="{D01D1ACD-5025-45C8-80CC-BB465C20B361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Разработка методических материалов по вопросам трудоустройства выпускников.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D1EC3641-20C2-48FC-9113-9AFDBE2CD934}" type="parTrans" cxnId="{2AA31B65-9337-40C3-B778-C86EC0696D8C}">
      <dgm:prSet/>
      <dgm:spPr/>
      <dgm:t>
        <a:bodyPr/>
        <a:lstStyle/>
        <a:p>
          <a:endParaRPr lang="ru-RU"/>
        </a:p>
      </dgm:t>
    </dgm:pt>
    <dgm:pt modelId="{78BB564A-F272-4B00-99B8-5F4AFE59BAB6}" type="sibTrans" cxnId="{2AA31B65-9337-40C3-B778-C86EC0696D8C}">
      <dgm:prSet/>
      <dgm:spPr/>
      <dgm:t>
        <a:bodyPr/>
        <a:lstStyle/>
        <a:p>
          <a:endParaRPr lang="ru-RU"/>
        </a:p>
      </dgm:t>
    </dgm:pt>
    <dgm:pt modelId="{D9EDB5E0-5083-4670-8C85-DF92CB2F346A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Организация временной занятости студентов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A3E6FF18-A2DF-48A4-9F8B-16E3CA571757}" type="parTrans" cxnId="{B683EAF7-48B8-4F6F-A3C2-A64FCAF8CBE8}">
      <dgm:prSet/>
      <dgm:spPr/>
      <dgm:t>
        <a:bodyPr/>
        <a:lstStyle/>
        <a:p>
          <a:endParaRPr lang="ru-RU"/>
        </a:p>
      </dgm:t>
    </dgm:pt>
    <dgm:pt modelId="{1D67D0A7-D8D4-4AAD-ABE2-2EDC6DEC2D72}" type="sibTrans" cxnId="{B683EAF7-48B8-4F6F-A3C2-A64FCAF8CBE8}">
      <dgm:prSet/>
      <dgm:spPr/>
      <dgm:t>
        <a:bodyPr/>
        <a:lstStyle/>
        <a:p>
          <a:endParaRPr lang="ru-RU"/>
        </a:p>
      </dgm:t>
    </dgm:pt>
    <dgm:pt modelId="{6F4552B8-5EDE-40AA-83AD-B38F2083A310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Организация мероприятий по профессиональной ориентации</a:t>
          </a:r>
          <a:r>
            <a:rPr lang="ru-RU" sz="1800" b="1" dirty="0" smtClean="0"/>
            <a:t>.</a:t>
          </a:r>
          <a:r>
            <a:rPr lang="ru-RU" sz="1800" dirty="0" smtClean="0"/>
            <a:t> </a:t>
          </a:r>
          <a:r>
            <a:rPr lang="ru-RU" sz="1800" b="1" dirty="0" smtClean="0"/>
            <a:t> </a:t>
          </a:r>
          <a:endParaRPr lang="ru-RU" sz="1800" dirty="0"/>
        </a:p>
      </dgm:t>
    </dgm:pt>
    <dgm:pt modelId="{A88047DC-17DD-485C-8AA2-882EC21CA31B}" type="parTrans" cxnId="{99D2A566-7A97-4694-9408-37F9AC7A85AF}">
      <dgm:prSet/>
      <dgm:spPr/>
      <dgm:t>
        <a:bodyPr/>
        <a:lstStyle/>
        <a:p>
          <a:endParaRPr lang="ru-RU"/>
        </a:p>
      </dgm:t>
    </dgm:pt>
    <dgm:pt modelId="{50F5EDF5-34DC-4C92-A93A-731FC975C148}" type="sibTrans" cxnId="{99D2A566-7A97-4694-9408-37F9AC7A85AF}">
      <dgm:prSet/>
      <dgm:spPr/>
      <dgm:t>
        <a:bodyPr/>
        <a:lstStyle/>
        <a:p>
          <a:endParaRPr lang="ru-RU"/>
        </a:p>
      </dgm:t>
    </dgm:pt>
    <dgm:pt modelId="{1EE70CC6-CC5E-43BB-9FC7-B32E8678547D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Организация совместных мероприятий с социальными партнерами Комплекса, потенциальными работодателями </a:t>
          </a:r>
          <a:r>
            <a:rPr lang="ru-RU" sz="1800" b="0" dirty="0" smtClean="0">
              <a:latin typeface="Times New Roman" pitchFamily="18" charset="0"/>
              <a:cs typeface="Times New Roman" pitchFamily="18" charset="0"/>
            </a:rPr>
            <a:t>по содействию трудоустройству. 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/>
        </a:p>
      </dgm:t>
    </dgm:pt>
    <dgm:pt modelId="{C708112F-3555-4631-8C32-2E774CC268C1}" type="parTrans" cxnId="{00D6102E-372D-4CDE-8619-15A3565BDB21}">
      <dgm:prSet/>
      <dgm:spPr/>
      <dgm:t>
        <a:bodyPr/>
        <a:lstStyle/>
        <a:p>
          <a:endParaRPr lang="ru-RU"/>
        </a:p>
      </dgm:t>
    </dgm:pt>
    <dgm:pt modelId="{BBF942FF-9E6E-4E14-A8EB-E745239ECDDD}" type="sibTrans" cxnId="{00D6102E-372D-4CDE-8619-15A3565BDB21}">
      <dgm:prSet/>
      <dgm:spPr/>
      <dgm:t>
        <a:bodyPr/>
        <a:lstStyle/>
        <a:p>
          <a:endParaRPr lang="ru-RU"/>
        </a:p>
      </dgm:t>
    </dgm:pt>
    <dgm:pt modelId="{F96A938D-B79D-44E6-A547-FC5EAF8B4528}" type="pres">
      <dgm:prSet presAssocID="{CC006ECE-3CE3-4588-8D8F-748EAE223CD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82701F-29D3-4EF7-B11B-58C5F47A69CA}" type="pres">
      <dgm:prSet presAssocID="{9B042F1E-4E81-471C-9585-5544B50DCF59}" presName="composite" presStyleCnt="0"/>
      <dgm:spPr/>
      <dgm:t>
        <a:bodyPr/>
        <a:lstStyle/>
        <a:p>
          <a:endParaRPr lang="ru-RU"/>
        </a:p>
      </dgm:t>
    </dgm:pt>
    <dgm:pt modelId="{A6664C9C-32BE-4573-8C31-AC881C8C05E8}" type="pres">
      <dgm:prSet presAssocID="{9B042F1E-4E81-471C-9585-5544B50DCF59}" presName="parentText" presStyleLbl="alignNode1" presStyleIdx="0" presStyleCnt="5" custLinFactNeighborX="-4081" custLinFactNeighborY="-204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4DF8D8-908A-4688-923E-9112B67A6CC8}" type="pres">
      <dgm:prSet presAssocID="{9B042F1E-4E81-471C-9585-5544B50DCF59}" presName="descendantText" presStyleLbl="alignAcc1" presStyleIdx="0" presStyleCnt="5" custScaleY="109252" custLinFactNeighborX="-105" custLinFactNeighborY="-20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20E717-5789-44FE-944D-9980C936C5E1}" type="pres">
      <dgm:prSet presAssocID="{EE73F24A-BFD1-46A6-B44F-A9800EE6845F}" presName="sp" presStyleCnt="0"/>
      <dgm:spPr/>
      <dgm:t>
        <a:bodyPr/>
        <a:lstStyle/>
        <a:p>
          <a:endParaRPr lang="ru-RU"/>
        </a:p>
      </dgm:t>
    </dgm:pt>
    <dgm:pt modelId="{3B71F9D9-70A7-471B-9CBD-F9A00006455F}" type="pres">
      <dgm:prSet presAssocID="{D1AD9648-75D7-43F5-ADB0-8D4D3678E4D2}" presName="composite" presStyleCnt="0"/>
      <dgm:spPr/>
      <dgm:t>
        <a:bodyPr/>
        <a:lstStyle/>
        <a:p>
          <a:endParaRPr lang="ru-RU"/>
        </a:p>
      </dgm:t>
    </dgm:pt>
    <dgm:pt modelId="{F465E928-8783-42F9-8B18-3FD46AC393FF}" type="pres">
      <dgm:prSet presAssocID="{D1AD9648-75D7-43F5-ADB0-8D4D3678E4D2}" presName="parentText" presStyleLbl="alignNode1" presStyleIdx="1" presStyleCnt="5" custLinFactNeighborX="7416" custLinFactNeighborY="-1808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AC531F-81AF-4667-84DA-1CA6F08BD0DF}" type="pres">
      <dgm:prSet presAssocID="{D1AD9648-75D7-43F5-ADB0-8D4D3678E4D2}" presName="descendantText" presStyleLbl="alignAcc1" presStyleIdx="1" presStyleCnt="5" custScaleY="235670" custLinFactNeighborX="0" custLinFactNeighborY="-24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4F622A-0AEB-491C-90D2-4C2F75DAA3D6}" type="pres">
      <dgm:prSet presAssocID="{6A33EF48-EDB5-45AE-85D0-3590B609CF3A}" presName="sp" presStyleCnt="0"/>
      <dgm:spPr/>
      <dgm:t>
        <a:bodyPr/>
        <a:lstStyle/>
        <a:p>
          <a:endParaRPr lang="ru-RU"/>
        </a:p>
      </dgm:t>
    </dgm:pt>
    <dgm:pt modelId="{D67CDBEF-F2F7-44DC-8306-F470F91B196B}" type="pres">
      <dgm:prSet presAssocID="{4B5B6F12-3AEA-4AE3-A0F1-758C1DC423A6}" presName="composite" presStyleCnt="0"/>
      <dgm:spPr/>
      <dgm:t>
        <a:bodyPr/>
        <a:lstStyle/>
        <a:p>
          <a:endParaRPr lang="ru-RU"/>
        </a:p>
      </dgm:t>
    </dgm:pt>
    <dgm:pt modelId="{448D7B36-6013-4419-B870-6328BAFC9917}" type="pres">
      <dgm:prSet presAssocID="{4B5B6F12-3AEA-4AE3-A0F1-758C1DC423A6}" presName="parentText" presStyleLbl="alignNode1" presStyleIdx="2" presStyleCnt="5" custLinFactNeighborX="-3850" custLinFactNeighborY="-1475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069F3A-104B-4986-ADE9-4747A66CE160}" type="pres">
      <dgm:prSet presAssocID="{4B5B6F12-3AEA-4AE3-A0F1-758C1DC423A6}" presName="descendantText" presStyleLbl="alignAcc1" presStyleIdx="2" presStyleCnt="5" custScaleY="153179" custLinFactNeighborX="224" custLinFactNeighborY="2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61A47-0102-467F-91BF-E126F5F7DBD9}" type="pres">
      <dgm:prSet presAssocID="{BCEEFBF9-AC16-465D-9FF4-650CB07C8F7D}" presName="sp" presStyleCnt="0"/>
      <dgm:spPr/>
      <dgm:t>
        <a:bodyPr/>
        <a:lstStyle/>
        <a:p>
          <a:endParaRPr lang="ru-RU"/>
        </a:p>
      </dgm:t>
    </dgm:pt>
    <dgm:pt modelId="{8AF389A2-D46D-47AB-9389-ADF8B3F74030}" type="pres">
      <dgm:prSet presAssocID="{B38BB4F3-0C46-4E4C-B42E-97EB2E374613}" presName="composite" presStyleCnt="0"/>
      <dgm:spPr/>
      <dgm:t>
        <a:bodyPr/>
        <a:lstStyle/>
        <a:p>
          <a:endParaRPr lang="ru-RU"/>
        </a:p>
      </dgm:t>
    </dgm:pt>
    <dgm:pt modelId="{004244DF-8F75-4A80-A72B-164EB91108BB}" type="pres">
      <dgm:prSet presAssocID="{B38BB4F3-0C46-4E4C-B42E-97EB2E374613}" presName="parentText" presStyleLbl="alignNode1" presStyleIdx="3" presStyleCnt="5" custLinFactNeighborX="5342" custLinFactNeighborY="285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E2A98-005E-4377-8430-3CB9D3AB89E9}" type="pres">
      <dgm:prSet presAssocID="{B38BB4F3-0C46-4E4C-B42E-97EB2E374613}" presName="descendantText" presStyleLbl="alignAcc1" presStyleIdx="3" presStyleCnt="5" custScaleY="127934" custLinFactNeighborX="0" custLinFactNeighborY="296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770BC9-7D4E-4181-8EBB-0496000E9130}" type="pres">
      <dgm:prSet presAssocID="{28AF010C-69EB-4BF2-8A97-DB33FB71346C}" presName="sp" presStyleCnt="0"/>
      <dgm:spPr/>
      <dgm:t>
        <a:bodyPr/>
        <a:lstStyle/>
        <a:p>
          <a:endParaRPr lang="ru-RU"/>
        </a:p>
      </dgm:t>
    </dgm:pt>
    <dgm:pt modelId="{E9BB783E-10CB-4104-8CF5-785F3C2DFB6D}" type="pres">
      <dgm:prSet presAssocID="{85A1E7C5-F9B1-4052-82D1-FF2D02FF83D4}" presName="composite" presStyleCnt="0"/>
      <dgm:spPr/>
      <dgm:t>
        <a:bodyPr/>
        <a:lstStyle/>
        <a:p>
          <a:endParaRPr lang="ru-RU"/>
        </a:p>
      </dgm:t>
    </dgm:pt>
    <dgm:pt modelId="{68FFD2E4-165C-4179-9652-0719ABF5326A}" type="pres">
      <dgm:prSet presAssocID="{85A1E7C5-F9B1-4052-82D1-FF2D02FF83D4}" presName="parentText" presStyleLbl="alignNode1" presStyleIdx="4" presStyleCnt="5" custLinFactNeighborX="-4392" custLinFactNeighborY="72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45BEBB-4218-453A-8AAD-64F8F43C3417}" type="pres">
      <dgm:prSet presAssocID="{85A1E7C5-F9B1-4052-82D1-FF2D02FF83D4}" presName="descendantText" presStyleLbl="alignAcc1" presStyleIdx="4" presStyleCnt="5" custLinFactNeighborX="0" custLinFactNeighborY="23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E2F865-C39A-4C16-A1FE-786B602A104A}" type="presOf" srcId="{DBBC6B75-9ECE-43BC-93F0-9DFF38335D29}" destId="{9B4DF8D8-908A-4688-923E-9112B67A6CC8}" srcOrd="0" destOrd="0" presId="urn:microsoft.com/office/officeart/2005/8/layout/chevron2"/>
    <dgm:cxn modelId="{9FA7403E-4317-46D4-9118-D0E89A666D38}" srcId="{CC006ECE-3CE3-4588-8D8F-748EAE223CD7}" destId="{9B042F1E-4E81-471C-9585-5544B50DCF59}" srcOrd="0" destOrd="0" parTransId="{0F99799B-CF50-4319-98BD-C636186ED9A7}" sibTransId="{EE73F24A-BFD1-46A6-B44F-A9800EE6845F}"/>
    <dgm:cxn modelId="{F9336EDA-FD8B-4C77-8B8A-2E9E3715E5ED}" srcId="{CC006ECE-3CE3-4588-8D8F-748EAE223CD7}" destId="{4B5B6F12-3AEA-4AE3-A0F1-758C1DC423A6}" srcOrd="2" destOrd="0" parTransId="{E013115F-11E5-4132-9C30-76A98A37E215}" sibTransId="{BCEEFBF9-AC16-465D-9FF4-650CB07C8F7D}"/>
    <dgm:cxn modelId="{2AA31B65-9337-40C3-B778-C86EC0696D8C}" srcId="{85A1E7C5-F9B1-4052-82D1-FF2D02FF83D4}" destId="{D01D1ACD-5025-45C8-80CC-BB465C20B361}" srcOrd="0" destOrd="0" parTransId="{D1EC3641-20C2-48FC-9113-9AFDBE2CD934}" sibTransId="{78BB564A-F272-4B00-99B8-5F4AFE59BAB6}"/>
    <dgm:cxn modelId="{88E4DAEE-3C53-42A4-A0A9-6A842043D2AF}" type="presOf" srcId="{B38BB4F3-0C46-4E4C-B42E-97EB2E374613}" destId="{004244DF-8F75-4A80-A72B-164EB91108BB}" srcOrd="0" destOrd="0" presId="urn:microsoft.com/office/officeart/2005/8/layout/chevron2"/>
    <dgm:cxn modelId="{05B80155-4877-412C-853A-2568B5EBEC7D}" type="presOf" srcId="{4B5B6F12-3AEA-4AE3-A0F1-758C1DC423A6}" destId="{448D7B36-6013-4419-B870-6328BAFC9917}" srcOrd="0" destOrd="0" presId="urn:microsoft.com/office/officeart/2005/8/layout/chevron2"/>
    <dgm:cxn modelId="{95AC752D-31D2-4B85-B142-03B037845706}" type="presOf" srcId="{D01D1ACD-5025-45C8-80CC-BB465C20B361}" destId="{BA45BEBB-4218-453A-8AAD-64F8F43C3417}" srcOrd="0" destOrd="0" presId="urn:microsoft.com/office/officeart/2005/8/layout/chevron2"/>
    <dgm:cxn modelId="{BB161947-915D-491A-8F7F-C90F0F6B3C0B}" srcId="{9B042F1E-4E81-471C-9585-5544B50DCF59}" destId="{DBBC6B75-9ECE-43BC-93F0-9DFF38335D29}" srcOrd="0" destOrd="0" parTransId="{139E51AC-3A4E-42E0-8C70-10BB8BC60E64}" sibTransId="{5AB66B53-E68A-4A62-804B-F07EE998D38A}"/>
    <dgm:cxn modelId="{B819E7F7-F98B-4103-BF59-5A8DF05C13C0}" type="presOf" srcId="{D9EDB5E0-5083-4670-8C85-DF92CB2F346A}" destId="{41EE2A98-005E-4377-8430-3CB9D3AB89E9}" srcOrd="0" destOrd="1" presId="urn:microsoft.com/office/officeart/2005/8/layout/chevron2"/>
    <dgm:cxn modelId="{00D6102E-372D-4CDE-8619-15A3565BDB21}" srcId="{D1AD9648-75D7-43F5-ADB0-8D4D3678E4D2}" destId="{1EE70CC6-CC5E-43BB-9FC7-B32E8678547D}" srcOrd="2" destOrd="0" parTransId="{C708112F-3555-4631-8C32-2E774CC268C1}" sibTransId="{BBF942FF-9E6E-4E14-A8EB-E745239ECDDD}"/>
    <dgm:cxn modelId="{92D5F372-6E9A-45D5-A60E-8EF66C32C5FD}" srcId="{D1AD9648-75D7-43F5-ADB0-8D4D3678E4D2}" destId="{BC485848-04FA-4DDF-BA3C-E16AFCCAA33C}" srcOrd="1" destOrd="0" parTransId="{F692E4D3-F924-475A-A05C-747209947FAA}" sibTransId="{A0840EDA-630D-4FD1-AA27-8745F387C187}"/>
    <dgm:cxn modelId="{BF946DD8-2C7A-4732-8B83-E669AB0560FE}" srcId="{D1AD9648-75D7-43F5-ADB0-8D4D3678E4D2}" destId="{2B4EACA0-C804-4ACF-9075-C858E0D63DCF}" srcOrd="0" destOrd="0" parTransId="{5865A2C9-2F79-4153-935C-5EAEC59C934F}" sibTransId="{F71F8486-61AE-4C93-AD16-7E03C7782C69}"/>
    <dgm:cxn modelId="{B5F5C178-5A0E-48DB-ACCF-68B8B585E905}" type="presOf" srcId="{9B042F1E-4E81-471C-9585-5544B50DCF59}" destId="{A6664C9C-32BE-4573-8C31-AC881C8C05E8}" srcOrd="0" destOrd="0" presId="urn:microsoft.com/office/officeart/2005/8/layout/chevron2"/>
    <dgm:cxn modelId="{36292099-1C6E-4C0E-9112-BADBD4063ED0}" srcId="{4B5B6F12-3AEA-4AE3-A0F1-758C1DC423A6}" destId="{CBB01FE7-0B7A-4B91-B7EB-B39DE47AA167}" srcOrd="0" destOrd="0" parTransId="{3F942FDA-0CA7-4FE7-A45F-A2D57A5543CA}" sibTransId="{A6F6039B-65DD-4A91-8DAC-2B805B30631A}"/>
    <dgm:cxn modelId="{1401D73B-AF25-4566-B60E-C858793854FF}" srcId="{CC006ECE-3CE3-4588-8D8F-748EAE223CD7}" destId="{D1AD9648-75D7-43F5-ADB0-8D4D3678E4D2}" srcOrd="1" destOrd="0" parTransId="{ABECE8BA-2A8E-49D9-BE85-914FCFB3A985}" sibTransId="{6A33EF48-EDB5-45AE-85D0-3590B609CF3A}"/>
    <dgm:cxn modelId="{99D2A566-7A97-4694-9408-37F9AC7A85AF}" srcId="{9B042F1E-4E81-471C-9585-5544B50DCF59}" destId="{6F4552B8-5EDE-40AA-83AD-B38F2083A310}" srcOrd="1" destOrd="0" parTransId="{A88047DC-17DD-485C-8AA2-882EC21CA31B}" sibTransId="{50F5EDF5-34DC-4C92-A93A-731FC975C148}"/>
    <dgm:cxn modelId="{7E200433-AC4E-41BF-AF63-BDE6220124E5}" type="presOf" srcId="{BC485848-04FA-4DDF-BA3C-E16AFCCAA33C}" destId="{E1AC531F-81AF-4667-84DA-1CA6F08BD0DF}" srcOrd="0" destOrd="1" presId="urn:microsoft.com/office/officeart/2005/8/layout/chevron2"/>
    <dgm:cxn modelId="{790F7FE2-22C3-4FAE-915D-773221AC85A9}" srcId="{CC006ECE-3CE3-4588-8D8F-748EAE223CD7}" destId="{B38BB4F3-0C46-4E4C-B42E-97EB2E374613}" srcOrd="3" destOrd="0" parTransId="{AA288FE0-FC4A-4C1C-B2D2-70AE78FEF91D}" sibTransId="{28AF010C-69EB-4BF2-8A97-DB33FB71346C}"/>
    <dgm:cxn modelId="{11C4DC4D-7C16-4767-B24B-E4E6FCD13F36}" type="presOf" srcId="{D1AD9648-75D7-43F5-ADB0-8D4D3678E4D2}" destId="{F465E928-8783-42F9-8B18-3FD46AC393FF}" srcOrd="0" destOrd="0" presId="urn:microsoft.com/office/officeart/2005/8/layout/chevron2"/>
    <dgm:cxn modelId="{B683EAF7-48B8-4F6F-A3C2-A64FCAF8CBE8}" srcId="{B38BB4F3-0C46-4E4C-B42E-97EB2E374613}" destId="{D9EDB5E0-5083-4670-8C85-DF92CB2F346A}" srcOrd="1" destOrd="0" parTransId="{A3E6FF18-A2DF-48A4-9F8B-16E3CA571757}" sibTransId="{1D67D0A7-D8D4-4AAD-ABE2-2EDC6DEC2D72}"/>
    <dgm:cxn modelId="{54ED20EA-C8F6-462C-AB77-FFBBC6A4D3BA}" type="presOf" srcId="{CBB01FE7-0B7A-4B91-B7EB-B39DE47AA167}" destId="{AC069F3A-104B-4986-ADE9-4747A66CE160}" srcOrd="0" destOrd="0" presId="urn:microsoft.com/office/officeart/2005/8/layout/chevron2"/>
    <dgm:cxn modelId="{8E78AA8A-1D64-41C3-8F80-A21E13E07A24}" srcId="{B38BB4F3-0C46-4E4C-B42E-97EB2E374613}" destId="{CF431156-A2D7-4A41-AB89-D8AA31868B0B}" srcOrd="0" destOrd="0" parTransId="{EA37F2D3-D22C-4D5D-9EA4-3AFBB50861D0}" sibTransId="{D383BE33-9AAB-4E27-8CA5-46B92559C681}"/>
    <dgm:cxn modelId="{7DB43AC8-31C3-4950-B242-8A45702991F7}" type="presOf" srcId="{CF431156-A2D7-4A41-AB89-D8AA31868B0B}" destId="{41EE2A98-005E-4377-8430-3CB9D3AB89E9}" srcOrd="0" destOrd="0" presId="urn:microsoft.com/office/officeart/2005/8/layout/chevron2"/>
    <dgm:cxn modelId="{388D97AD-0C92-4492-B5CF-141D43E54CE6}" type="presOf" srcId="{2B4EACA0-C804-4ACF-9075-C858E0D63DCF}" destId="{E1AC531F-81AF-4667-84DA-1CA6F08BD0DF}" srcOrd="0" destOrd="0" presId="urn:microsoft.com/office/officeart/2005/8/layout/chevron2"/>
    <dgm:cxn modelId="{3A617F6D-3DBB-4B2F-82C4-1F2A90B6657D}" type="presOf" srcId="{85A1E7C5-F9B1-4052-82D1-FF2D02FF83D4}" destId="{68FFD2E4-165C-4179-9652-0719ABF5326A}" srcOrd="0" destOrd="0" presId="urn:microsoft.com/office/officeart/2005/8/layout/chevron2"/>
    <dgm:cxn modelId="{F0AAD208-8EBB-4EE9-B1EC-BF951082DA28}" type="presOf" srcId="{6F4552B8-5EDE-40AA-83AD-B38F2083A310}" destId="{9B4DF8D8-908A-4688-923E-9112B67A6CC8}" srcOrd="0" destOrd="1" presId="urn:microsoft.com/office/officeart/2005/8/layout/chevron2"/>
    <dgm:cxn modelId="{9E3B90D6-FAD7-4E43-8224-FDF0FD423A4A}" type="presOf" srcId="{CC006ECE-3CE3-4588-8D8F-748EAE223CD7}" destId="{F96A938D-B79D-44E6-A547-FC5EAF8B4528}" srcOrd="0" destOrd="0" presId="urn:microsoft.com/office/officeart/2005/8/layout/chevron2"/>
    <dgm:cxn modelId="{C0F652F7-CAED-4D38-95D2-BA874D98B153}" srcId="{CC006ECE-3CE3-4588-8D8F-748EAE223CD7}" destId="{85A1E7C5-F9B1-4052-82D1-FF2D02FF83D4}" srcOrd="4" destOrd="0" parTransId="{5721BC08-824D-45C9-ACFF-24E8E4A0D2EF}" sibTransId="{F4C13BC6-8B97-48E5-BAC5-123F1896D693}"/>
    <dgm:cxn modelId="{3A5A6270-31F4-406D-8F01-C84D5EA01129}" type="presOf" srcId="{1EE70CC6-CC5E-43BB-9FC7-B32E8678547D}" destId="{E1AC531F-81AF-4667-84DA-1CA6F08BD0DF}" srcOrd="0" destOrd="2" presId="urn:microsoft.com/office/officeart/2005/8/layout/chevron2"/>
    <dgm:cxn modelId="{77D129BD-0546-4EE4-8D90-4398DC1BD06A}" type="presParOf" srcId="{F96A938D-B79D-44E6-A547-FC5EAF8B4528}" destId="{2382701F-29D3-4EF7-B11B-58C5F47A69CA}" srcOrd="0" destOrd="0" presId="urn:microsoft.com/office/officeart/2005/8/layout/chevron2"/>
    <dgm:cxn modelId="{27D00E83-3E7D-44A2-A949-CB14780B3CDC}" type="presParOf" srcId="{2382701F-29D3-4EF7-B11B-58C5F47A69CA}" destId="{A6664C9C-32BE-4573-8C31-AC881C8C05E8}" srcOrd="0" destOrd="0" presId="urn:microsoft.com/office/officeart/2005/8/layout/chevron2"/>
    <dgm:cxn modelId="{85FCF6FA-3D09-41C7-839F-D4BC229CE897}" type="presParOf" srcId="{2382701F-29D3-4EF7-B11B-58C5F47A69CA}" destId="{9B4DF8D8-908A-4688-923E-9112B67A6CC8}" srcOrd="1" destOrd="0" presId="urn:microsoft.com/office/officeart/2005/8/layout/chevron2"/>
    <dgm:cxn modelId="{618E2340-2ADB-4DFE-A594-17C7704712CD}" type="presParOf" srcId="{F96A938D-B79D-44E6-A547-FC5EAF8B4528}" destId="{3D20E717-5789-44FE-944D-9980C936C5E1}" srcOrd="1" destOrd="0" presId="urn:microsoft.com/office/officeart/2005/8/layout/chevron2"/>
    <dgm:cxn modelId="{0A446544-15E9-498F-93D2-4D64EC77B38E}" type="presParOf" srcId="{F96A938D-B79D-44E6-A547-FC5EAF8B4528}" destId="{3B71F9D9-70A7-471B-9CBD-F9A00006455F}" srcOrd="2" destOrd="0" presId="urn:microsoft.com/office/officeart/2005/8/layout/chevron2"/>
    <dgm:cxn modelId="{A8A38942-5D27-4F5D-B95A-374C9E172D19}" type="presParOf" srcId="{3B71F9D9-70A7-471B-9CBD-F9A00006455F}" destId="{F465E928-8783-42F9-8B18-3FD46AC393FF}" srcOrd="0" destOrd="0" presId="urn:microsoft.com/office/officeart/2005/8/layout/chevron2"/>
    <dgm:cxn modelId="{68C4E6DF-C096-4F56-B02D-4A639F250A44}" type="presParOf" srcId="{3B71F9D9-70A7-471B-9CBD-F9A00006455F}" destId="{E1AC531F-81AF-4667-84DA-1CA6F08BD0DF}" srcOrd="1" destOrd="0" presId="urn:microsoft.com/office/officeart/2005/8/layout/chevron2"/>
    <dgm:cxn modelId="{EBA1A83E-5C89-4EDF-814E-153735A4FB5C}" type="presParOf" srcId="{F96A938D-B79D-44E6-A547-FC5EAF8B4528}" destId="{B34F622A-0AEB-491C-90D2-4C2F75DAA3D6}" srcOrd="3" destOrd="0" presId="urn:microsoft.com/office/officeart/2005/8/layout/chevron2"/>
    <dgm:cxn modelId="{A1691A00-BEFF-4A18-A29C-7108CE8D06D6}" type="presParOf" srcId="{F96A938D-B79D-44E6-A547-FC5EAF8B4528}" destId="{D67CDBEF-F2F7-44DC-8306-F470F91B196B}" srcOrd="4" destOrd="0" presId="urn:microsoft.com/office/officeart/2005/8/layout/chevron2"/>
    <dgm:cxn modelId="{7AC8627E-121C-4E3F-ACE9-A813F99FE34F}" type="presParOf" srcId="{D67CDBEF-F2F7-44DC-8306-F470F91B196B}" destId="{448D7B36-6013-4419-B870-6328BAFC9917}" srcOrd="0" destOrd="0" presId="urn:microsoft.com/office/officeart/2005/8/layout/chevron2"/>
    <dgm:cxn modelId="{9578B4F7-3DCF-4096-B123-7BE35B92BA12}" type="presParOf" srcId="{D67CDBEF-F2F7-44DC-8306-F470F91B196B}" destId="{AC069F3A-104B-4986-ADE9-4747A66CE160}" srcOrd="1" destOrd="0" presId="urn:microsoft.com/office/officeart/2005/8/layout/chevron2"/>
    <dgm:cxn modelId="{109C9165-9FCC-4259-A3AA-53E335630E65}" type="presParOf" srcId="{F96A938D-B79D-44E6-A547-FC5EAF8B4528}" destId="{9C261A47-0102-467F-91BF-E126F5F7DBD9}" srcOrd="5" destOrd="0" presId="urn:microsoft.com/office/officeart/2005/8/layout/chevron2"/>
    <dgm:cxn modelId="{4B005B08-84D1-4EA6-9E59-A732A8FE22A8}" type="presParOf" srcId="{F96A938D-B79D-44E6-A547-FC5EAF8B4528}" destId="{8AF389A2-D46D-47AB-9389-ADF8B3F74030}" srcOrd="6" destOrd="0" presId="urn:microsoft.com/office/officeart/2005/8/layout/chevron2"/>
    <dgm:cxn modelId="{36AFF82F-2FA2-4C4A-892E-05DD25BBE779}" type="presParOf" srcId="{8AF389A2-D46D-47AB-9389-ADF8B3F74030}" destId="{004244DF-8F75-4A80-A72B-164EB91108BB}" srcOrd="0" destOrd="0" presId="urn:microsoft.com/office/officeart/2005/8/layout/chevron2"/>
    <dgm:cxn modelId="{478E3058-A7B0-44F8-BAE6-7B2D62618283}" type="presParOf" srcId="{8AF389A2-D46D-47AB-9389-ADF8B3F74030}" destId="{41EE2A98-005E-4377-8430-3CB9D3AB89E9}" srcOrd="1" destOrd="0" presId="urn:microsoft.com/office/officeart/2005/8/layout/chevron2"/>
    <dgm:cxn modelId="{884AFF76-9AA0-414C-A62F-3819B79F96B9}" type="presParOf" srcId="{F96A938D-B79D-44E6-A547-FC5EAF8B4528}" destId="{DB770BC9-7D4E-4181-8EBB-0496000E9130}" srcOrd="7" destOrd="0" presId="urn:microsoft.com/office/officeart/2005/8/layout/chevron2"/>
    <dgm:cxn modelId="{3E375CEB-6496-4C5D-9BF0-7C1799171BF9}" type="presParOf" srcId="{F96A938D-B79D-44E6-A547-FC5EAF8B4528}" destId="{E9BB783E-10CB-4104-8CF5-785F3C2DFB6D}" srcOrd="8" destOrd="0" presId="urn:microsoft.com/office/officeart/2005/8/layout/chevron2"/>
    <dgm:cxn modelId="{B1EDED09-FE20-4919-8557-A67AE84F4686}" type="presParOf" srcId="{E9BB783E-10CB-4104-8CF5-785F3C2DFB6D}" destId="{68FFD2E4-165C-4179-9652-0719ABF5326A}" srcOrd="0" destOrd="0" presId="urn:microsoft.com/office/officeart/2005/8/layout/chevron2"/>
    <dgm:cxn modelId="{C5803ACE-F93D-4D76-B9BB-326BF2CFC2F6}" type="presParOf" srcId="{E9BB783E-10CB-4104-8CF5-785F3C2DFB6D}" destId="{BA45BEBB-4218-453A-8AAD-64F8F43C341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1B71E3-749D-4F99-B1B3-36C47F21D6E2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876CEC8-3201-4252-B006-AB11915D8230}">
      <dgm:prSet phldrT="[Текст]" custT="1"/>
      <dgm:spPr/>
      <dgm:t>
        <a:bodyPr/>
        <a:lstStyle/>
        <a:p>
          <a:r>
            <a:rPr lang="ru-RU" sz="18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Разработка учебно-методического обеспечения образовательных программ ТОП-50: программ практики, ГИА, программ экзаменов (квалификационных), ФОС</a:t>
          </a:r>
          <a:endParaRPr lang="ru-RU" sz="18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243AB1B-8150-4BDE-8A00-7973226FBE59}" type="parTrans" cxnId="{AC0A27CD-37C7-49E1-B364-78C23CB76917}">
      <dgm:prSet/>
      <dgm:spPr/>
      <dgm:t>
        <a:bodyPr/>
        <a:lstStyle/>
        <a:p>
          <a:endParaRPr lang="ru-RU"/>
        </a:p>
      </dgm:t>
    </dgm:pt>
    <dgm:pt modelId="{9F363AFB-E2F7-4E18-9A81-91023C9AF93E}" type="sibTrans" cxnId="{AC0A27CD-37C7-49E1-B364-78C23CB76917}">
      <dgm:prSet/>
      <dgm:spPr/>
      <dgm:t>
        <a:bodyPr/>
        <a:lstStyle/>
        <a:p>
          <a:endParaRPr lang="ru-RU"/>
        </a:p>
      </dgm:t>
    </dgm:pt>
    <dgm:pt modelId="{6C5127C7-9F25-4BC6-B9C2-1FDE16ABBE7D}">
      <dgm:prSet phldrT="[Текст]" custT="1"/>
      <dgm:spPr/>
      <dgm:t>
        <a:bodyPr/>
        <a:lstStyle/>
        <a:p>
          <a:pPr algn="r">
            <a:lnSpc>
              <a:spcPct val="100000"/>
            </a:lnSpc>
            <a:spcAft>
              <a:spcPts val="0"/>
            </a:spcAft>
          </a:pPr>
          <a:r>
            <a:rPr lang="ru-RU" sz="16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Разработка УП по актуализированным ФГОС  в соответствии с ПС и </a:t>
          </a:r>
          <a:r>
            <a:rPr lang="en-US" sz="16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WSR</a:t>
          </a:r>
          <a:r>
            <a:rPr lang="ru-RU" sz="16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ru-RU" sz="160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выполнено будут изм. С ТОП50</a:t>
          </a:r>
          <a:r>
            <a:rPr lang="ru-RU" sz="16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 </a:t>
          </a:r>
          <a:endParaRPr lang="ru-RU" sz="16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D254EA36-CB4F-43CF-BEBD-97FF76377A68}" type="parTrans" cxnId="{C7C64613-DA71-4162-8B7A-62F1880B2FC8}">
      <dgm:prSet/>
      <dgm:spPr/>
      <dgm:t>
        <a:bodyPr/>
        <a:lstStyle/>
        <a:p>
          <a:endParaRPr lang="ru-RU"/>
        </a:p>
      </dgm:t>
    </dgm:pt>
    <dgm:pt modelId="{01FB2251-5B9E-4ADD-AF6D-21508DA85249}" type="sibTrans" cxnId="{C7C64613-DA71-4162-8B7A-62F1880B2FC8}">
      <dgm:prSet/>
      <dgm:spPr/>
      <dgm:t>
        <a:bodyPr/>
        <a:lstStyle/>
        <a:p>
          <a:endParaRPr lang="ru-RU"/>
        </a:p>
      </dgm:t>
    </dgm:pt>
    <dgm:pt modelId="{496ED31B-8A04-4CB9-BFC8-4BFB04DE7DFB}">
      <dgm:prSet phldrT="[Текст]" custT="1"/>
      <dgm:spPr/>
      <dgm:t>
        <a:bodyPr/>
        <a:lstStyle/>
        <a:p>
          <a:pPr marL="0" algn="just" defTabSz="914400" rtl="0" eaLnBrk="1" latinLnBrk="0" hangingPunct="1"/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Методическое сопровождение организации обучения в классах с углубленным изучением конкретных предметов: инженерных, лингвистических классах (</a:t>
          </a:r>
          <a:r>
            <a:rPr lang="ru-RU" sz="1400" i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разработана дорожная карта и по ней работа)</a:t>
          </a:r>
          <a:endParaRPr lang="ru-RU" sz="1400" i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AE7D5F3-2EC9-4D15-8A70-FCB468494424}" type="sibTrans" cxnId="{9A7E7654-3517-42C6-AF86-CA1F641AEFAC}">
      <dgm:prSet/>
      <dgm:spPr/>
      <dgm:t>
        <a:bodyPr/>
        <a:lstStyle/>
        <a:p>
          <a:endParaRPr lang="ru-RU"/>
        </a:p>
      </dgm:t>
    </dgm:pt>
    <dgm:pt modelId="{4023E7D6-2C57-4DEB-91D8-26D6A827C0C5}" type="parTrans" cxnId="{9A7E7654-3517-42C6-AF86-CA1F641AEFAC}">
      <dgm:prSet/>
      <dgm:spPr/>
      <dgm:t>
        <a:bodyPr/>
        <a:lstStyle/>
        <a:p>
          <a:endParaRPr lang="ru-RU"/>
        </a:p>
      </dgm:t>
    </dgm:pt>
    <dgm:pt modelId="{8C413DCD-4868-4450-BCCE-9F61D227AF32}" type="pres">
      <dgm:prSet presAssocID="{761B71E3-749D-4F99-B1B3-36C47F21D6E2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58F970-BF13-4338-86DC-1AA31C2CB806}" type="pres">
      <dgm:prSet presAssocID="{761B71E3-749D-4F99-B1B3-36C47F21D6E2}" presName="arrow" presStyleLbl="bgShp" presStyleIdx="0" presStyleCnt="1" custScaleY="105924" custLinFactNeighborX="-5048" custLinFactNeighborY="2573"/>
      <dgm:spPr/>
      <dgm:t>
        <a:bodyPr/>
        <a:lstStyle/>
        <a:p>
          <a:endParaRPr lang="ru-RU"/>
        </a:p>
      </dgm:t>
    </dgm:pt>
    <dgm:pt modelId="{BD9EC6B5-9386-43F9-906E-09D0668A9B8A}" type="pres">
      <dgm:prSet presAssocID="{761B71E3-749D-4F99-B1B3-36C47F21D6E2}" presName="arrowDiagram3" presStyleCnt="0"/>
      <dgm:spPr/>
    </dgm:pt>
    <dgm:pt modelId="{5A5AD247-ECD5-4EF8-8F9E-9D7EAB63D5B3}" type="pres">
      <dgm:prSet presAssocID="{496ED31B-8A04-4CB9-BFC8-4BFB04DE7DFB}" presName="bullet3a" presStyleLbl="node1" presStyleIdx="0" presStyleCnt="3" custLinFactX="-200000" custLinFactY="110496" custLinFactNeighborX="-204262" custLinFactNeighborY="200000"/>
      <dgm:spPr/>
    </dgm:pt>
    <dgm:pt modelId="{C8C0D0EF-C7B3-4CD5-A98A-4A7F732A260B}" type="pres">
      <dgm:prSet presAssocID="{496ED31B-8A04-4CB9-BFC8-4BFB04DE7DFB}" presName="textBox3a" presStyleLbl="revTx" presStyleIdx="0" presStyleCnt="3" custScaleX="326911" custScaleY="37503" custLinFactY="-100000" custLinFactNeighborX="34792" custLinFactNeighborY="-120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A2F93E-84D2-4B9C-8569-30FFD1C1DD92}" type="pres">
      <dgm:prSet presAssocID="{0876CEC8-3201-4252-B006-AB11915D8230}" presName="bullet3b" presStyleLbl="node1" presStyleIdx="1" presStyleCnt="3" custLinFactX="100000" custLinFactY="-16657" custLinFactNeighborX="104421" custLinFactNeighborY="-100000"/>
      <dgm:spPr/>
      <dgm:t>
        <a:bodyPr/>
        <a:lstStyle/>
        <a:p>
          <a:endParaRPr lang="ru-RU"/>
        </a:p>
      </dgm:t>
    </dgm:pt>
    <dgm:pt modelId="{516B4D2C-642B-4539-A9DD-69A40000FE72}" type="pres">
      <dgm:prSet presAssocID="{0876CEC8-3201-4252-B006-AB11915D8230}" presName="textBox3b" presStyleLbl="revTx" presStyleIdx="1" presStyleCnt="3" custScaleX="390622" custScaleY="9537" custLinFactY="-19920" custLinFactNeighborX="-3740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2CE25C-D7D2-4FF5-BBB7-60DDA0912127}" type="pres">
      <dgm:prSet presAssocID="{6C5127C7-9F25-4BC6-B9C2-1FDE16ABBE7D}" presName="bullet3c" presStyleLbl="node1" presStyleIdx="2" presStyleCnt="3" custLinFactX="100000" custLinFactNeighborX="148217" custLinFactNeighborY="-71774"/>
      <dgm:spPr/>
    </dgm:pt>
    <dgm:pt modelId="{F5903942-A052-4484-9C7F-EC4B94309094}" type="pres">
      <dgm:prSet presAssocID="{6C5127C7-9F25-4BC6-B9C2-1FDE16ABBE7D}" presName="textBox3c" presStyleLbl="revTx" presStyleIdx="2" presStyleCnt="3" custAng="10800000" custFlipVert="1" custScaleX="180038" custScaleY="13964" custLinFactNeighborX="-29983" custLinFactNeighborY="-356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8A30739-4F62-400B-989E-9AF1717B56F7}" type="presOf" srcId="{496ED31B-8A04-4CB9-BFC8-4BFB04DE7DFB}" destId="{C8C0D0EF-C7B3-4CD5-A98A-4A7F732A260B}" srcOrd="0" destOrd="0" presId="urn:microsoft.com/office/officeart/2005/8/layout/arrow2"/>
    <dgm:cxn modelId="{447315DC-F9A0-4A17-B300-00DE138DFC21}" type="presOf" srcId="{6C5127C7-9F25-4BC6-B9C2-1FDE16ABBE7D}" destId="{F5903942-A052-4484-9C7F-EC4B94309094}" srcOrd="0" destOrd="0" presId="urn:microsoft.com/office/officeart/2005/8/layout/arrow2"/>
    <dgm:cxn modelId="{849761ED-8004-4BFC-80DF-C40C73DBCBA9}" type="presOf" srcId="{0876CEC8-3201-4252-B006-AB11915D8230}" destId="{516B4D2C-642B-4539-A9DD-69A40000FE72}" srcOrd="0" destOrd="0" presId="urn:microsoft.com/office/officeart/2005/8/layout/arrow2"/>
    <dgm:cxn modelId="{9A7E7654-3517-42C6-AF86-CA1F641AEFAC}" srcId="{761B71E3-749D-4F99-B1B3-36C47F21D6E2}" destId="{496ED31B-8A04-4CB9-BFC8-4BFB04DE7DFB}" srcOrd="0" destOrd="0" parTransId="{4023E7D6-2C57-4DEB-91D8-26D6A827C0C5}" sibTransId="{AAE7D5F3-2EC9-4D15-8A70-FCB468494424}"/>
    <dgm:cxn modelId="{C7C64613-DA71-4162-8B7A-62F1880B2FC8}" srcId="{761B71E3-749D-4F99-B1B3-36C47F21D6E2}" destId="{6C5127C7-9F25-4BC6-B9C2-1FDE16ABBE7D}" srcOrd="2" destOrd="0" parTransId="{D254EA36-CB4F-43CF-BEBD-97FF76377A68}" sibTransId="{01FB2251-5B9E-4ADD-AF6D-21508DA85249}"/>
    <dgm:cxn modelId="{7FCEB49D-399D-40FE-812E-472EAB112A88}" type="presOf" srcId="{761B71E3-749D-4F99-B1B3-36C47F21D6E2}" destId="{8C413DCD-4868-4450-BCCE-9F61D227AF32}" srcOrd="0" destOrd="0" presId="urn:microsoft.com/office/officeart/2005/8/layout/arrow2"/>
    <dgm:cxn modelId="{AC0A27CD-37C7-49E1-B364-78C23CB76917}" srcId="{761B71E3-749D-4F99-B1B3-36C47F21D6E2}" destId="{0876CEC8-3201-4252-B006-AB11915D8230}" srcOrd="1" destOrd="0" parTransId="{C243AB1B-8150-4BDE-8A00-7973226FBE59}" sibTransId="{9F363AFB-E2F7-4E18-9A81-91023C9AF93E}"/>
    <dgm:cxn modelId="{41CB100B-98A0-4BD0-891C-FBEE43316ABF}" type="presParOf" srcId="{8C413DCD-4868-4450-BCCE-9F61D227AF32}" destId="{2058F970-BF13-4338-86DC-1AA31C2CB806}" srcOrd="0" destOrd="0" presId="urn:microsoft.com/office/officeart/2005/8/layout/arrow2"/>
    <dgm:cxn modelId="{50C11847-89CA-4574-9547-E1E908A757D2}" type="presParOf" srcId="{8C413DCD-4868-4450-BCCE-9F61D227AF32}" destId="{BD9EC6B5-9386-43F9-906E-09D0668A9B8A}" srcOrd="1" destOrd="0" presId="urn:microsoft.com/office/officeart/2005/8/layout/arrow2"/>
    <dgm:cxn modelId="{E9F6868D-E281-4EF9-97BB-9AB8A50BD569}" type="presParOf" srcId="{BD9EC6B5-9386-43F9-906E-09D0668A9B8A}" destId="{5A5AD247-ECD5-4EF8-8F9E-9D7EAB63D5B3}" srcOrd="0" destOrd="0" presId="urn:microsoft.com/office/officeart/2005/8/layout/arrow2"/>
    <dgm:cxn modelId="{836FA2D7-C1EF-4800-ADA3-1E43FD03ADA6}" type="presParOf" srcId="{BD9EC6B5-9386-43F9-906E-09D0668A9B8A}" destId="{C8C0D0EF-C7B3-4CD5-A98A-4A7F732A260B}" srcOrd="1" destOrd="0" presId="urn:microsoft.com/office/officeart/2005/8/layout/arrow2"/>
    <dgm:cxn modelId="{164E5D7E-AE64-4B32-99F9-A1CCB2CC207D}" type="presParOf" srcId="{BD9EC6B5-9386-43F9-906E-09D0668A9B8A}" destId="{29A2F93E-84D2-4B9C-8569-30FFD1C1DD92}" srcOrd="2" destOrd="0" presId="urn:microsoft.com/office/officeart/2005/8/layout/arrow2"/>
    <dgm:cxn modelId="{71CD4D9B-B0B8-40D3-A8AE-51A95415C007}" type="presParOf" srcId="{BD9EC6B5-9386-43F9-906E-09D0668A9B8A}" destId="{516B4D2C-642B-4539-A9DD-69A40000FE72}" srcOrd="3" destOrd="0" presId="urn:microsoft.com/office/officeart/2005/8/layout/arrow2"/>
    <dgm:cxn modelId="{7C8CA0C6-2E83-480E-A289-1AFCACE93306}" type="presParOf" srcId="{BD9EC6B5-9386-43F9-906E-09D0668A9B8A}" destId="{A42CE25C-D7D2-4FF5-BBB7-60DDA0912127}" srcOrd="4" destOrd="0" presId="urn:microsoft.com/office/officeart/2005/8/layout/arrow2"/>
    <dgm:cxn modelId="{E2A7A779-BCB4-44AF-8D7F-91B70D918643}" type="presParOf" srcId="{BD9EC6B5-9386-43F9-906E-09D0668A9B8A}" destId="{F5903942-A052-4484-9C7F-EC4B94309094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664C9C-32BE-4573-8C31-AC881C8C05E8}">
      <dsp:nvSpPr>
        <dsp:cNvPr id="0" name=""/>
        <dsp:cNvSpPr/>
      </dsp:nvSpPr>
      <dsp:spPr>
        <a:xfrm rot="5400000">
          <a:off x="-158527" y="158527"/>
          <a:ext cx="1056848" cy="739793"/>
        </a:xfrm>
        <a:prstGeom prst="chevron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1" y="369897"/>
        <a:ext cx="739793" cy="317055"/>
      </dsp:txXfrm>
    </dsp:sp>
    <dsp:sp modelId="{9B4DF8D8-908A-4688-923E-9112B67A6CC8}">
      <dsp:nvSpPr>
        <dsp:cNvPr id="0" name=""/>
        <dsp:cNvSpPr/>
      </dsp:nvSpPr>
      <dsp:spPr>
        <a:xfrm rot="5400000">
          <a:off x="4254687" y="-3523080"/>
          <a:ext cx="750508" cy="77966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/>
            <a:t> 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Использование веб-сайта и публикации материалов в СМИ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Организация мероприятий по профессиональной ориентации</a:t>
          </a:r>
          <a:r>
            <a:rPr lang="ru-RU" sz="1800" b="1" kern="1200" dirty="0" smtClean="0"/>
            <a:t>.</a:t>
          </a:r>
          <a:r>
            <a:rPr lang="ru-RU" sz="1800" kern="1200" dirty="0" smtClean="0"/>
            <a:t> </a:t>
          </a:r>
          <a:r>
            <a:rPr lang="ru-RU" sz="1800" b="1" kern="1200" dirty="0" smtClean="0"/>
            <a:t> </a:t>
          </a:r>
          <a:endParaRPr lang="ru-RU" sz="1800" kern="1200" dirty="0"/>
        </a:p>
      </dsp:txBody>
      <dsp:txXfrm rot="-5400000">
        <a:off x="731608" y="36637"/>
        <a:ext cx="7760031" cy="677234"/>
      </dsp:txXfrm>
    </dsp:sp>
    <dsp:sp modelId="{F465E928-8783-42F9-8B18-3FD46AC393FF}">
      <dsp:nvSpPr>
        <dsp:cNvPr id="0" name=""/>
        <dsp:cNvSpPr/>
      </dsp:nvSpPr>
      <dsp:spPr>
        <a:xfrm rot="5400000">
          <a:off x="-103664" y="1526684"/>
          <a:ext cx="1056848" cy="739793"/>
        </a:xfrm>
        <a:prstGeom prst="chevron">
          <a:avLst/>
        </a:prstGeom>
        <a:solidFill>
          <a:schemeClr val="accent3">
            <a:shade val="80000"/>
            <a:hueOff val="54727"/>
            <a:satOff val="-358"/>
            <a:lumOff val="6139"/>
            <a:alphaOff val="0"/>
          </a:schemeClr>
        </a:solidFill>
        <a:ln w="25400" cap="flat" cmpd="sng" algn="ctr">
          <a:solidFill>
            <a:schemeClr val="accent3">
              <a:shade val="80000"/>
              <a:hueOff val="54727"/>
              <a:satOff val="-358"/>
              <a:lumOff val="61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54864" y="1738054"/>
        <a:ext cx="739793" cy="317055"/>
      </dsp:txXfrm>
    </dsp:sp>
    <dsp:sp modelId="{E1AC531F-81AF-4667-84DA-1CA6F08BD0DF}">
      <dsp:nvSpPr>
        <dsp:cNvPr id="0" name=""/>
        <dsp:cNvSpPr/>
      </dsp:nvSpPr>
      <dsp:spPr>
        <a:xfrm rot="5400000">
          <a:off x="3828658" y="-2164583"/>
          <a:ext cx="1618938" cy="77966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54727"/>
              <a:satOff val="-358"/>
              <a:lumOff val="61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57150" lvl="1" indent="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Сотрудничество с предприятиями и организациями </a:t>
          </a: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в рамках прохождения практик, стажировок</a:t>
          </a:r>
          <a:endParaRPr lang="ru-RU" sz="1400" kern="1200" dirty="0"/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Организация совместных мероприятий с социальными партнерами Комплекса, потенциальными работодателями 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по содействию трудоустройству. </a:t>
          </a: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1400" kern="1200" dirty="0"/>
        </a:p>
      </dsp:txBody>
      <dsp:txXfrm rot="-5400000">
        <a:off x="739793" y="1003312"/>
        <a:ext cx="7717638" cy="1460878"/>
      </dsp:txXfrm>
    </dsp:sp>
    <dsp:sp modelId="{448D7B36-6013-4419-B870-6328BAFC9917}">
      <dsp:nvSpPr>
        <dsp:cNvPr id="0" name=""/>
        <dsp:cNvSpPr/>
      </dsp:nvSpPr>
      <dsp:spPr>
        <a:xfrm rot="5400000">
          <a:off x="-158527" y="2802765"/>
          <a:ext cx="1056848" cy="739793"/>
        </a:xfrm>
        <a:prstGeom prst="chevron">
          <a:avLst/>
        </a:prstGeom>
        <a:solidFill>
          <a:schemeClr val="accent3">
            <a:shade val="80000"/>
            <a:hueOff val="109454"/>
            <a:satOff val="-716"/>
            <a:lumOff val="12277"/>
            <a:alphaOff val="0"/>
          </a:schemeClr>
        </a:solidFill>
        <a:ln w="25400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1" y="3014135"/>
        <a:ext cx="739793" cy="317055"/>
      </dsp:txXfrm>
    </dsp:sp>
    <dsp:sp modelId="{AC069F3A-104B-4986-ADE9-4747A66CE160}">
      <dsp:nvSpPr>
        <dsp:cNvPr id="0" name=""/>
        <dsp:cNvSpPr/>
      </dsp:nvSpPr>
      <dsp:spPr>
        <a:xfrm rot="5400000">
          <a:off x="4111995" y="-608690"/>
          <a:ext cx="1052265" cy="77966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109454"/>
              <a:satOff val="-716"/>
              <a:lumOff val="122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Использование социальных сетей при реализации работы центра</a:t>
          </a:r>
          <a:r>
            <a:rPr lang="ru-RU" sz="1800" b="1" kern="1200" dirty="0" smtClean="0"/>
            <a:t>: </a:t>
          </a:r>
          <a:r>
            <a:rPr lang="ru-RU" sz="1800" b="0" kern="1200" dirty="0" smtClean="0">
              <a:latin typeface="Times New Roman" pitchFamily="18" charset="0"/>
              <a:cs typeface="Times New Roman" pitchFamily="18" charset="0"/>
            </a:rPr>
            <a:t>для ведения информационной и рекламной деятельности, при реализации направленной работы по установлению и поддержанию связи с выпускниками, работодателями, с обучающимися и абитуриентами:  </a:t>
          </a:r>
          <a:endParaRPr lang="ru-RU" sz="1800" b="0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9794" y="2814879"/>
        <a:ext cx="7745301" cy="949531"/>
      </dsp:txXfrm>
    </dsp:sp>
    <dsp:sp modelId="{004244DF-8F75-4A80-A72B-164EB91108BB}">
      <dsp:nvSpPr>
        <dsp:cNvPr id="0" name=""/>
        <dsp:cNvSpPr/>
      </dsp:nvSpPr>
      <dsp:spPr>
        <a:xfrm rot="5400000">
          <a:off x="-119007" y="4046957"/>
          <a:ext cx="1056848" cy="739793"/>
        </a:xfrm>
        <a:prstGeom prst="chevron">
          <a:avLst/>
        </a:prstGeom>
        <a:solidFill>
          <a:schemeClr val="accent3">
            <a:shade val="80000"/>
            <a:hueOff val="164182"/>
            <a:satOff val="-1073"/>
            <a:lumOff val="18416"/>
            <a:alphaOff val="0"/>
          </a:schemeClr>
        </a:solidFill>
        <a:ln w="25400" cap="flat" cmpd="sng" algn="ctr">
          <a:solidFill>
            <a:schemeClr val="accent3">
              <a:shade val="80000"/>
              <a:hueOff val="164182"/>
              <a:satOff val="-1073"/>
              <a:lumOff val="184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39521" y="4258327"/>
        <a:ext cx="739793" cy="317055"/>
      </dsp:txXfrm>
    </dsp:sp>
    <dsp:sp modelId="{41EE2A98-005E-4377-8430-3CB9D3AB89E9}">
      <dsp:nvSpPr>
        <dsp:cNvPr id="0" name=""/>
        <dsp:cNvSpPr/>
      </dsp:nvSpPr>
      <dsp:spPr>
        <a:xfrm rot="5400000">
          <a:off x="4198705" y="507173"/>
          <a:ext cx="878844" cy="77966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164182"/>
              <a:satOff val="-1073"/>
              <a:lumOff val="184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Индивидуальная работа с абитуриентами, студентами, выпускниками по вопросам эффективного поведения на рынке труда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Организация временной занятости студентов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9793" y="4008987"/>
        <a:ext cx="7753766" cy="793040"/>
      </dsp:txXfrm>
    </dsp:sp>
    <dsp:sp modelId="{68FFD2E4-165C-4179-9652-0719ABF5326A}">
      <dsp:nvSpPr>
        <dsp:cNvPr id="0" name=""/>
        <dsp:cNvSpPr/>
      </dsp:nvSpPr>
      <dsp:spPr>
        <a:xfrm rot="5400000">
          <a:off x="-158527" y="5055076"/>
          <a:ext cx="1056848" cy="739793"/>
        </a:xfrm>
        <a:prstGeom prst="chevron">
          <a:avLst/>
        </a:prstGeom>
        <a:solidFill>
          <a:schemeClr val="accent3">
            <a:shade val="80000"/>
            <a:hueOff val="218909"/>
            <a:satOff val="-1431"/>
            <a:lumOff val="24554"/>
            <a:alphaOff val="0"/>
          </a:schemeClr>
        </a:solidFill>
        <a:ln w="25400" cap="flat" cmpd="sng" algn="ctr">
          <a:solidFill>
            <a:schemeClr val="accent3">
              <a:shade val="80000"/>
              <a:hueOff val="218909"/>
              <a:satOff val="-1431"/>
              <a:lumOff val="245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600" kern="1200" dirty="0"/>
        </a:p>
      </dsp:txBody>
      <dsp:txXfrm rot="-5400000">
        <a:off x="1" y="5266446"/>
        <a:ext cx="739793" cy="317055"/>
      </dsp:txXfrm>
    </dsp:sp>
    <dsp:sp modelId="{BA45BEBB-4218-453A-8AAD-64F8F43C3417}">
      <dsp:nvSpPr>
        <dsp:cNvPr id="0" name=""/>
        <dsp:cNvSpPr/>
      </dsp:nvSpPr>
      <dsp:spPr>
        <a:xfrm rot="5400000">
          <a:off x="4294652" y="1426788"/>
          <a:ext cx="686951" cy="77966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218909"/>
              <a:satOff val="-1431"/>
              <a:lumOff val="245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Разработка методических материалов по вопросам трудоустройства выпускников.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739794" y="5015180"/>
        <a:ext cx="7763134" cy="619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58F970-BF13-4338-86DC-1AA31C2CB806}">
      <dsp:nvSpPr>
        <dsp:cNvPr id="0" name=""/>
        <dsp:cNvSpPr/>
      </dsp:nvSpPr>
      <dsp:spPr>
        <a:xfrm>
          <a:off x="100052" y="608805"/>
          <a:ext cx="8954954" cy="592840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AD247-ECD5-4EF8-8F9E-9D7EAB63D5B3}">
      <dsp:nvSpPr>
        <dsp:cNvPr id="0" name=""/>
        <dsp:cNvSpPr/>
      </dsp:nvSpPr>
      <dsp:spPr>
        <a:xfrm>
          <a:off x="748139" y="5216444"/>
          <a:ext cx="232828" cy="232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C0D0EF-C7B3-4CD5-A98A-4A7F732A260B}">
      <dsp:nvSpPr>
        <dsp:cNvPr id="0" name=""/>
        <dsp:cNvSpPr/>
      </dsp:nvSpPr>
      <dsp:spPr>
        <a:xfrm>
          <a:off x="164474" y="1556787"/>
          <a:ext cx="6821012" cy="606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71" tIns="0" rIns="0" bIns="0" numCol="1" spcCol="1270" anchor="t" anchorCtr="0">
          <a:noAutofit/>
        </a:bodyPr>
        <a:lstStyle/>
        <a:p>
          <a:pPr marL="0" lvl="0" algn="just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Методическое сопровождение организации обучения в классах с углубленным изучением конкретных предметов: инженерных, лингвистических классах (</a:t>
          </a:r>
          <a:r>
            <a:rPr lang="ru-RU" sz="1400" i="1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разработана дорожная карта и по ней работа)</a:t>
          </a:r>
          <a:endParaRPr lang="ru-RU" sz="1400" i="1" kern="1200" dirty="0">
            <a:solidFill>
              <a:schemeClr val="accent6">
                <a:lumMod val="75000"/>
              </a:scheme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64474" y="1556787"/>
        <a:ext cx="6821012" cy="606606"/>
      </dsp:txXfrm>
    </dsp:sp>
    <dsp:sp modelId="{29A2F93E-84D2-4B9C-8569-30FFD1C1DD92}">
      <dsp:nvSpPr>
        <dsp:cNvPr id="0" name=""/>
        <dsp:cNvSpPr/>
      </dsp:nvSpPr>
      <dsp:spPr>
        <a:xfrm>
          <a:off x="4604912" y="2481308"/>
          <a:ext cx="420882" cy="4208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B4D2C-642B-4539-A9DD-69A40000FE72}">
      <dsp:nvSpPr>
        <dsp:cNvPr id="0" name=""/>
        <dsp:cNvSpPr/>
      </dsp:nvSpPr>
      <dsp:spPr>
        <a:xfrm>
          <a:off x="28068" y="908709"/>
          <a:ext cx="8395204" cy="2903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01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Разработка учебно-методического обеспечения образовательных программ ТОП-50: программ практики, ГИА, программ экзаменов (квалификационных), ФОС</a:t>
          </a:r>
          <a:endParaRPr lang="ru-RU" sz="18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8068" y="908709"/>
        <a:ext cx="8395204" cy="290371"/>
      </dsp:txXfrm>
    </dsp:sp>
    <dsp:sp modelId="{A42CE25C-D7D2-4FF5-BBB7-60DDA0912127}">
      <dsp:nvSpPr>
        <dsp:cNvPr id="0" name=""/>
        <dsp:cNvSpPr/>
      </dsp:nvSpPr>
      <dsp:spPr>
        <a:xfrm>
          <a:off x="7660908" y="1628802"/>
          <a:ext cx="582072" cy="5820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03942-A052-4484-9C7F-EC4B94309094}">
      <dsp:nvSpPr>
        <dsp:cNvPr id="0" name=""/>
        <dsp:cNvSpPr/>
      </dsp:nvSpPr>
      <dsp:spPr>
        <a:xfrm rot="10800000" flipV="1">
          <a:off x="5002667" y="2625032"/>
          <a:ext cx="3869356" cy="5431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8428" tIns="0" rIns="0" bIns="0" numCol="1" spcCol="1270" anchor="t" anchorCtr="0">
          <a:noAutofit/>
        </a:bodyPr>
        <a:lstStyle/>
        <a:p>
          <a:pPr lvl="0" algn="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Разработка УП по актуализированным ФГОС  в соответствии с ПС и </a:t>
          </a:r>
          <a:r>
            <a:rPr lang="en-US" sz="16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WSR</a:t>
          </a:r>
          <a:r>
            <a:rPr lang="ru-RU" sz="16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(</a:t>
          </a:r>
          <a:r>
            <a:rPr lang="ru-RU" sz="1600" kern="12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выполнено будут изм. С ТОП50</a:t>
          </a:r>
          <a:r>
            <a:rPr lang="ru-RU" sz="1600" kern="1200" dirty="0" smtClean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) </a:t>
          </a:r>
          <a:endParaRPr lang="ru-RU" sz="1600" kern="1200" dirty="0">
            <a:solidFill>
              <a:srgbClr val="1F497D">
                <a:lumMod val="75000"/>
              </a:srgbClr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 rot="-10800000">
        <a:off x="5002667" y="2625032"/>
        <a:ext cx="3869356" cy="543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0.23385</cdr:x>
      <cdr:y>0.66973</cdr:y>
    </cdr:from>
    <cdr:to>
      <cdr:x>0.35765</cdr:x>
      <cdr:y>0.76472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4136" y="3455909"/>
          <a:ext cx="648072" cy="4901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</a:rPr>
            <a:t>31%</a:t>
          </a:r>
          <a:endParaRPr lang="ru-RU" sz="16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0.4677</cdr:x>
      <cdr:y>0.66973</cdr:y>
    </cdr:from>
    <cdr:to>
      <cdr:x>0.5915</cdr:x>
      <cdr:y>0.76472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448272" y="3455909"/>
          <a:ext cx="648061" cy="4901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b="1" dirty="0" smtClean="0">
              <a:solidFill>
                <a:schemeClr val="bg1"/>
              </a:solidFill>
            </a:rPr>
            <a:t>32%</a:t>
          </a:r>
          <a:endParaRPr lang="ru-RU" sz="1600" b="1" dirty="0">
            <a:solidFill>
              <a:schemeClr val="bg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518E47-93B9-4A8E-A455-6EE34641ECF2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17448-E3E1-45E5-87D0-C7BCC97A55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821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17448-E3E1-45E5-87D0-C7BCC97A5568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18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17448-E3E1-45E5-87D0-C7BCC97A556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6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17448-E3E1-45E5-87D0-C7BCC97A556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761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17448-E3E1-45E5-87D0-C7BCC97A556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93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17448-E3E1-45E5-87D0-C7BCC97A556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84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29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727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3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32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96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21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92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108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935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3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1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1DABD-DC4A-47D5-9B90-25C6E6A2861C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2DA42-53D8-48AA-B9A9-B6DC9D59C8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72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0" y="0"/>
            <a:ext cx="1619672" cy="6858000"/>
            <a:chOff x="0" y="0"/>
            <a:chExt cx="1907704" cy="6858000"/>
          </a:xfrm>
        </p:grpSpPr>
        <p:pic>
          <p:nvPicPr>
            <p:cNvPr id="10" name="Picture 4" descr="Ордена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lasticWrap/>
                      </a14:imgEffect>
                    </a14:imgLayer>
                  </a14:imgProps>
                </a:ext>
              </a:extLst>
            </a:blip>
            <a:srcRect r="58846"/>
            <a:stretch>
              <a:fillRect/>
            </a:stretch>
          </p:blipFill>
          <p:spPr bwMode="auto">
            <a:xfrm>
              <a:off x="0" y="0"/>
              <a:ext cx="1907704" cy="6858000"/>
            </a:xfrm>
            <a:prstGeom prst="rect">
              <a:avLst/>
            </a:prstGeom>
            <a:noFill/>
          </p:spPr>
        </p:pic>
        <p:sp>
          <p:nvSpPr>
            <p:cNvPr id="9" name="Прямоугольник 8"/>
            <p:cNvSpPr/>
            <p:nvPr/>
          </p:nvSpPr>
          <p:spPr>
            <a:xfrm>
              <a:off x="0" y="1196752"/>
              <a:ext cx="1907704" cy="648072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Итоги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работы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методической службы комплекса</a:t>
            </a:r>
            <a:b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2016-2017 </a:t>
            </a:r>
            <a:r>
              <a:rPr lang="ru-RU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уч.год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332656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города Москвы   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«Первый Московский Образовательный Комплекс»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(ГБПОУ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«1-й МОК»)</a:t>
            </a:r>
          </a:p>
        </p:txBody>
      </p:sp>
      <p:pic>
        <p:nvPicPr>
          <p:cNvPr id="13" name="Picture 18" descr="Лайбак (1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017" y="5522748"/>
            <a:ext cx="1336288" cy="1069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5061083"/>
            <a:ext cx="69070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тема:  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интеграции основных, профессиональных и дополнительных образовательных программ, как условие успешности выпускников Комплекса»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6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3465" y="116632"/>
            <a:ext cx="5286380" cy="130925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1800" b="1" i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ВЗАИМОДЕЙСТВИЕ  С  ГОРОДСКИМ  МЕТОДИЧЕСКИМ  ЦЕНТРОМ  </a:t>
            </a:r>
            <a:r>
              <a:rPr lang="ru-RU" sz="1800" b="1" i="1" dirty="0" err="1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ДОгМ</a:t>
            </a:r>
            <a:endParaRPr lang="ru-RU" sz="1800" b="1" i="1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835" y="1897990"/>
            <a:ext cx="8640960" cy="3259202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Базового центра содействия трудоустройству выпускников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Клуба заместителей директоров колледжей города Москвы по реализации ФГОС ТОП-50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городском проекте «Профессиональный импульс»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конкурсах, организованных ГМЦ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мероприятие ГМЦ </a:t>
            </a:r>
            <a:r>
              <a:rPr lang="ru-RU" sz="2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ДОгМ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ГБПОУ «1-й МОК» </a:t>
            </a:r>
            <a:r>
              <a:rPr lang="ru-RU" sz="2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воркшоп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«Портфолио студента: отражение профессионального роста» для специалистов </a:t>
            </a:r>
            <a:r>
              <a:rPr lang="ru-RU" sz="2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ЦСТВ </a:t>
            </a:r>
            <a:r>
              <a:rPr lang="ru-RU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 (октябрь 2016 г.)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ru-RU" sz="22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224-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378220" cy="1357322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5378" y="5294510"/>
            <a:ext cx="2005000" cy="12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fest prof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278434"/>
            <a:ext cx="1243440" cy="124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f impu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52" y="5294510"/>
            <a:ext cx="1265907" cy="126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7778" y="5446910"/>
            <a:ext cx="2005000" cy="12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875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blog.1-mok.ru/wp-content/uploads/2016/10/1-mok-professional-buduchego-2016-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5174"/>
            <a:ext cx="3600400" cy="227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17834" y="1507462"/>
            <a:ext cx="49685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</a:t>
            </a:r>
            <a:r>
              <a:rPr lang="ru-RU" sz="2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профориентационный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 </a:t>
            </a:r>
            <a:r>
              <a:rPr lang="ru-RU" sz="2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встречи с работодателями (в рамках реализации городского проекта «Москва — территория профессиональных достижений» – октябрь 2016г.)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288"/>
            <a:ext cx="2448272" cy="155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849100" y="260648"/>
            <a:ext cx="615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«Профессиональный импульс»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3894432"/>
            <a:ext cx="3358389" cy="2409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5999" y="3975988"/>
            <a:ext cx="518758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студентами выпускных групп факультета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«Дизайн»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ООО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0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Мерлис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-ателье”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студентами выпускных групп факультета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«Культуры и искусства» художественного салона (культурного центра) «ИРИДА» 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5806" y="5532495"/>
            <a:ext cx="8697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экскурсии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студентов факультета «Художественные ремесла» в  Галерею авторского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оружия ООО «Русские палаты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», «Литейную мастерскую «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Кавида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»,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 в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Московский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монетный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двор, на предприятия ООО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УК Концерн «</a:t>
            </a:r>
            <a:r>
              <a:rPr lang="ru-RU" i="1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Вель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», ООО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 </a:t>
            </a:r>
            <a:r>
              <a:rPr lang="ru-RU" i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Краснокамская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фабрика деревянной игрушки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»</a:t>
            </a:r>
            <a:endParaRPr lang="ru-RU" i="1" dirty="0">
              <a:solidFill>
                <a:schemeClr val="accent1">
                  <a:lumMod val="50000"/>
                </a:schemeClr>
              </a:solidFill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156"/>
            <a:ext cx="3580326" cy="736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01702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посещение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студентами факультета «Художественные ремесла»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тренингов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 по темам: «Первый шаг к успеху»,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«Как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сделать успешным резюме»,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«Об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организации временной занятости студентов», </a:t>
            </a:r>
            <a:r>
              <a:rPr lang="ru-RU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«Посмотри-это </a:t>
            </a:r>
            <a:r>
              <a:rPr lang="ru-RU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реально», « Поверь в себя»</a:t>
            </a:r>
            <a:endParaRPr lang="ru-RU" i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65228" t="35342" r="6175" b="23695"/>
          <a:stretch/>
        </p:blipFill>
        <p:spPr bwMode="auto">
          <a:xfrm>
            <a:off x="4741240" y="176156"/>
            <a:ext cx="3096344" cy="18267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65710" t="33333" r="3926" b="25301"/>
          <a:stretch/>
        </p:blipFill>
        <p:spPr bwMode="auto">
          <a:xfrm>
            <a:off x="5508104" y="1458530"/>
            <a:ext cx="3385170" cy="15898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03412" y="3048347"/>
            <a:ext cx="4889862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тренинги </a:t>
            </a:r>
            <a:r>
              <a:rPr lang="ru-RU" sz="19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 </a:t>
            </a:r>
            <a:r>
              <a:rPr lang="ru-RU" sz="19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мастер-классы </a:t>
            </a: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 представителями </a:t>
            </a:r>
            <a:r>
              <a:rPr lang="ru-RU" sz="1900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предприятиях </a:t>
            </a: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соц. </a:t>
            </a:r>
            <a:r>
              <a:rPr lang="ru-RU" sz="1900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партнеров  </a:t>
            </a: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ООО галерея «Русские </a:t>
            </a:r>
            <a:r>
              <a:rPr lang="ru-RU" sz="1900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палаты», </a:t>
            </a:r>
            <a:r>
              <a:rPr lang="ru-RU" sz="2000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РОО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«Гильдия Художественного Проектирования </a:t>
            </a:r>
            <a:r>
              <a:rPr lang="ru-RU" sz="2000" i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МСХ»</a:t>
            </a:r>
            <a:r>
              <a:rPr lang="ru-RU" sz="1900" i="1" dirty="0" err="1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</a:t>
            </a:r>
            <a:r>
              <a:rPr lang="ru-RU" sz="1900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19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целью устройства студентов на производственную практику и дальнейшего трудоустройства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12050" t="8835" r="51963" b="23293"/>
          <a:stretch/>
        </p:blipFill>
        <p:spPr bwMode="auto">
          <a:xfrm>
            <a:off x="395536" y="3003634"/>
            <a:ext cx="3672408" cy="25223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8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1243836027"/>
              </p:ext>
            </p:extLst>
          </p:nvPr>
        </p:nvGraphicFramePr>
        <p:xfrm>
          <a:off x="428026" y="764704"/>
          <a:ext cx="853646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72" name="TextBox 11"/>
          <p:cNvSpPr txBox="1">
            <a:spLocks noChangeArrowheads="1"/>
          </p:cNvSpPr>
          <p:nvPr/>
        </p:nvSpPr>
        <p:spPr bwMode="auto">
          <a:xfrm>
            <a:off x="467544" y="180678"/>
            <a:ext cx="8496944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8001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80010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8001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8001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8001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Основные виды </a:t>
            </a: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деятельности   ЦСТВ </a:t>
            </a:r>
            <a:r>
              <a:rPr lang="ru-RU" alt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ГБПОУ «1-й МОК»</a:t>
            </a:r>
          </a:p>
        </p:txBody>
      </p:sp>
    </p:spTree>
    <p:extLst>
      <p:ext uri="{BB962C8B-B14F-4D97-AF65-F5344CB8AC3E}">
        <p14:creationId xmlns:p14="http://schemas.microsoft.com/office/powerpoint/2010/main" val="19277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2395" y="260377"/>
            <a:ext cx="577984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 С УЧЕБНО-ПРОИЗВОДСТВЕННЫМ  ОБЪЕДИНЕНИЕМ УПО «СЕРВИС И ЛЕГКАЯ ПРОМЫШЛЕННОСТЬ»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166" y="5301208"/>
            <a:ext cx="87733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заведующих практикой и студентов факультетов в тренингах,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коуч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-сессиях, матер-классах «технология поиска работы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на содействие трудоустройству выпускников Комплекса (ПОО, ГКУ «Центр занятости молодёжи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</p:txBody>
      </p:sp>
      <p:pic>
        <p:nvPicPr>
          <p:cNvPr id="6" name="Picture 6" descr="https://scontent-arn2-1.xx.fbcdn.net/t31.0-8/13403813_1675200212799563_446206045415579023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21" y="141639"/>
            <a:ext cx="2965404" cy="9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637426"/>
            <a:ext cx="878497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 и методическое сопровождение мероприятий  ЦСТВ </a:t>
            </a:r>
            <a:endParaRPr lang="ru-RU" sz="10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московском образовательном форуме «Содействие трудоустройству и адаптация к рынку труда молодежи, обучающейся в столичных образовательных организациях». (на базе ГКУ «Центр занятости молодёжи» – октябрь 2016г.)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26587" y="206084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</a:t>
            </a:r>
            <a:r>
              <a:rPr lang="ru-RU" sz="20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</a:t>
            </a:r>
            <a:r>
              <a:rPr lang="ru-RU" sz="2000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теме:  «Оценка качества выпускников ПОО УПО </a:t>
            </a:r>
            <a:r>
              <a:rPr lang="ru-RU" sz="2000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СиЛП</a:t>
            </a:r>
            <a:r>
              <a:rPr lang="ru-RU" sz="2000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профессиональным сообществом»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43625" y="117072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Совещани</a:t>
            </a:r>
            <a:r>
              <a:rPr lang="ru-RU" sz="2000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 по внедрению «демонстрационного экзамена с учетом стандартов </a:t>
            </a:r>
            <a:r>
              <a:rPr lang="en-US" sz="2000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WSR</a:t>
            </a:r>
            <a:r>
              <a:rPr lang="ru-RU" sz="2000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6148" name="Picture 4" descr="http://blog.1-mok.ru/wp-content/uploads/2016/12/ocenka-kachestva-podgotovki-vjpusknikov-professionalnjm-soobchestvom-01-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0" y="1083930"/>
            <a:ext cx="3819890" cy="254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scontent-arn2-1.xx.fbcdn.net/t31.0-8/13403813_1675200212799563_4462060454155790239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21" y="294039"/>
            <a:ext cx="2965404" cy="9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1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883" y="329777"/>
            <a:ext cx="4834880" cy="476672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Участие в проекте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ДОгМ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91" y="3789040"/>
            <a:ext cx="2995829" cy="241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63"/>
            <a:ext cx="4250610" cy="111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1397" y="1340768"/>
            <a:ext cx="86930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Цель проекта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– обеспечение максимально эффективного использования IT-возможностей Комплекса  для улучшения качества образования учеников за счет применения в образовательном процессе интерактивного оборудования и персональных устройств пользователей,  связывающих  их с учебными материалами платформы МЭШ</a:t>
            </a:r>
            <a:endParaRPr lang="ru-RU" i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3144444"/>
            <a:ext cx="55567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/>
                <a:ea typeface="Times New Roman"/>
              </a:rPr>
              <a:t>Методические мероприятия в рамках проекта:</a:t>
            </a:r>
            <a:endParaRPr lang="ru-RU" i="1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ОМК от 22.02.2017г.  - рассмотрен вопрос о роли ПЦК и МО во внедрении проекта МЭШ в Комплексе.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Городской педагогический совет от 22.03 2017 года по теме «МЭШ – будущее для образования».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Повышение квалификации на курсах ГМЦ </a:t>
            </a:r>
            <a:r>
              <a:rPr lang="ru-RU" sz="20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ДОгМ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 - 40 чел.</a:t>
            </a:r>
            <a:endParaRPr lang="ru-RU" i="1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Конкурс «На лучший  сценарий урока»</a:t>
            </a:r>
            <a:endParaRPr lang="ru-RU" i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32" y="160863"/>
            <a:ext cx="4250610" cy="111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832" y="313263"/>
            <a:ext cx="4250610" cy="111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32" y="465663"/>
            <a:ext cx="4250610" cy="111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81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98007"/>
            <a:ext cx="7020273" cy="562074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«На лучший сценарий урока»</a:t>
            </a:r>
            <a:endParaRPr lang="ru-RU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1447" y="918117"/>
            <a:ext cx="3870429" cy="3366305"/>
          </a:xfrm>
        </p:spPr>
        <p:txBody>
          <a:bodyPr>
            <a:noAutofit/>
          </a:bodyPr>
          <a:lstStyle/>
          <a:p>
            <a:pPr algn="just"/>
            <a:r>
              <a:rPr lang="ru-RU" sz="21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учителя СП «СОШ».</a:t>
            </a:r>
          </a:p>
          <a:p>
            <a:pPr algn="just"/>
            <a:r>
              <a:rPr lang="ru-RU" sz="2100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открытую защиту представлено </a:t>
            </a:r>
            <a:r>
              <a:rPr lang="ru-RU" sz="21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сценария </a:t>
            </a:r>
            <a:r>
              <a:rPr lang="ru-RU" sz="21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</a:rPr>
              <a:t>по предметам</a:t>
            </a:r>
            <a:r>
              <a:rPr lang="ru-RU" sz="21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</a:rPr>
              <a:t>, как Английский язык, Математика, Литература, История, Информатика, Биология, Физика, Окружающий </a:t>
            </a:r>
            <a:r>
              <a:rPr lang="ru-RU" sz="21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</a:rPr>
              <a:t>мир.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91454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595" y="4291614"/>
            <a:ext cx="420777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50965" t="8032" r="2090" b="61022"/>
          <a:stretch/>
        </p:blipFill>
        <p:spPr bwMode="auto">
          <a:xfrm>
            <a:off x="6660232" y="116632"/>
            <a:ext cx="2241560" cy="8640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3576" y="446408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100" i="1" dirty="0">
                <a:solidFill>
                  <a:srgbClr val="1F497D">
                    <a:lumMod val="75000"/>
                  </a:srgbClr>
                </a:solidFill>
                <a:latin typeface="Times New Roman"/>
                <a:ea typeface="Calibri"/>
              </a:rPr>
              <a:t>Сценарий урока математики учителя Рябова М.В. прошел </a:t>
            </a:r>
            <a:r>
              <a:rPr lang="ru-RU" sz="2100" i="1" dirty="0" err="1">
                <a:solidFill>
                  <a:srgbClr val="1F497D">
                    <a:lumMod val="75000"/>
                  </a:srgbClr>
                </a:solidFill>
                <a:latin typeface="Times New Roman"/>
                <a:ea typeface="Calibri"/>
              </a:rPr>
              <a:t>модерацию</a:t>
            </a:r>
            <a:r>
              <a:rPr lang="ru-RU" sz="2100" i="1" dirty="0">
                <a:solidFill>
                  <a:srgbClr val="1F497D">
                    <a:lumMod val="75000"/>
                  </a:srgbClr>
                </a:solidFill>
                <a:latin typeface="Times New Roman"/>
                <a:ea typeface="Calibri"/>
              </a:rPr>
              <a:t> и размещен в общегородской платформе электронных образовательных материалов</a:t>
            </a:r>
            <a:endParaRPr lang="ru-RU" sz="2100" i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158" y="33879"/>
            <a:ext cx="5965010" cy="1234881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Участие </a:t>
            </a:r>
            <a:r>
              <a:rPr lang="ru-RU" sz="23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 проекте 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/>
            </a:r>
            <a:b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3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Школа цифрового века»</a:t>
            </a:r>
            <a:r>
              <a:rPr lang="ru-RU" sz="2300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  <a:t/>
            </a:r>
            <a:br>
              <a:rPr lang="ru-RU" sz="2300" dirty="0">
                <a:solidFill>
                  <a:schemeClr val="accent1">
                    <a:lumMod val="75000"/>
                  </a:schemeClr>
                </a:solidFill>
                <a:ea typeface="Calibri"/>
                <a:cs typeface="Times New Roman"/>
              </a:rPr>
            </a:br>
            <a:r>
              <a:rPr lang="ru-RU" sz="23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Издательского дома «Первое сентября</a:t>
            </a:r>
            <a:r>
              <a:rPr lang="ru-RU" sz="23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23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7811" y="3717032"/>
            <a:ext cx="628714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200" dirty="0" smtClean="0">
                <a:solidFill>
                  <a:srgbClr val="333333"/>
                </a:solidFill>
                <a:latin typeface="Times New Roman"/>
                <a:ea typeface="Times New Roman"/>
              </a:rPr>
              <a:t>       </a:t>
            </a:r>
            <a:r>
              <a:rPr lang="ru-RU" sz="2200" i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В </a:t>
            </a:r>
            <a:r>
              <a:rPr lang="ru-RU" sz="22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2016/2017 учебном году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</a:rPr>
              <a:t>250</a:t>
            </a:r>
            <a:r>
              <a:rPr lang="ru-RU" sz="22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сотрудников Комплекса получили доступ к электронной базе методических материалов Издательского дома «Первое сентября», смогли  принять участие в </a:t>
            </a:r>
            <a:r>
              <a:rPr lang="ru-RU" sz="2200" i="1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вебинарах</a:t>
            </a:r>
            <a:r>
              <a:rPr lang="ru-RU" sz="22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и </a:t>
            </a: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on</a:t>
            </a:r>
            <a:r>
              <a:rPr lang="ru-RU" sz="22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-</a:t>
            </a:r>
            <a:r>
              <a:rPr lang="en-US" sz="22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line</a:t>
            </a:r>
            <a:r>
              <a:rPr lang="ru-RU" sz="22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курсах повышения квалификации.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</a:rPr>
              <a:t>107</a:t>
            </a:r>
            <a:r>
              <a:rPr lang="ru-RU" sz="22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человек </a:t>
            </a:r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</a:rPr>
              <a:t>награждены дипломами участников </a:t>
            </a:r>
            <a:r>
              <a:rPr lang="ru-RU" sz="22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проекта</a:t>
            </a:r>
            <a:endParaRPr lang="ru-RU" sz="2200" b="1" i="1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50447" t="6828" r="32684" b="84337"/>
          <a:stretch/>
        </p:blipFill>
        <p:spPr bwMode="auto">
          <a:xfrm>
            <a:off x="5724128" y="260648"/>
            <a:ext cx="3429166" cy="1152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76367" t="12851" r="7234" b="32894"/>
          <a:stretch/>
        </p:blipFill>
        <p:spPr bwMode="auto">
          <a:xfrm>
            <a:off x="6492984" y="3428589"/>
            <a:ext cx="2581275" cy="3416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7811" y="1357615"/>
            <a:ext cx="86409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/>
            <a:r>
              <a:rPr lang="ru-RU" sz="22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Цель проекта</a:t>
            </a:r>
            <a:r>
              <a:rPr lang="ru-RU" sz="2200" i="1" dirty="0">
                <a:solidFill>
                  <a:srgbClr val="C00000"/>
                </a:solidFill>
                <a:latin typeface="Times New Roman"/>
                <a:ea typeface="Times New Roman"/>
              </a:rPr>
              <a:t>  </a:t>
            </a:r>
            <a:r>
              <a:rPr lang="ru-RU" sz="2200" i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-  комплексное обеспечение педагогических работников предметно-методическими материалами по всем учебным дисциплинам и направлениям школьной жизни. Проект призван помочь педагогическим работникам  в обновлении, пополнении своего методического инструментария, в расширении знаний в области психологии, педагогики, менеджмента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4"/>
          <a:srcRect l="76367" t="12851" r="7234" b="32894"/>
          <a:stretch/>
        </p:blipFill>
        <p:spPr bwMode="auto">
          <a:xfrm>
            <a:off x="6645384" y="3580989"/>
            <a:ext cx="2581275" cy="3416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7108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248" y="332656"/>
            <a:ext cx="4264312" cy="136815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студенческая научно-практическая конференция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6632"/>
            <a:ext cx="4298216" cy="260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" y="2420888"/>
            <a:ext cx="302433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files.1-mok.ru/img/news/2017.05.03/luchshij-studencheskij-project-2017%20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77" y="4354734"/>
            <a:ext cx="2699923" cy="202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40" y="1806753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«Лучший студенческий проект»</a:t>
            </a:r>
            <a:endParaRPr lang="ru-RU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57022" y="2846239"/>
            <a:ext cx="5485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студента 1-2 курсов. Ребята представили 16 уникальных проектов, признанных лучшими на </a:t>
            </a:r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факультетах</a:t>
            </a:r>
            <a:endParaRPr lang="ru-RU" sz="2400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57022" y="4046568"/>
            <a:ext cx="2742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Комплекса и разработанных в рамках освоения дисциплины «Индивидуальный учебный проект»</a:t>
            </a:r>
          </a:p>
        </p:txBody>
      </p:sp>
    </p:spTree>
    <p:extLst>
      <p:ext uri="{BB962C8B-B14F-4D97-AF65-F5344CB8AC3E}">
        <p14:creationId xmlns:p14="http://schemas.microsoft.com/office/powerpoint/2010/main" val="372463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332656"/>
            <a:ext cx="8695481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Региональный двухдневный семинар по реализации ФГОС СПО ТОП-50 по профессии 43.01.09 Повар, кондитер и специальности 43.02.15 Поварское и кондитерское дело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38965" y="1268760"/>
            <a:ext cx="37815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семинара приняли участие представители различных регионов России: Республики 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Чувашия, Саратовской, Пермской, Тверской, Псковской, Владимирской, Московской областей и представители учебных заведений города Москвы</a:t>
            </a:r>
            <a:endParaRPr lang="ru-RU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Фото Людмилы Рябовой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4" y="1268760"/>
            <a:ext cx="4613440" cy="236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Фото Людмилы Рябовой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49" y="3861048"/>
            <a:ext cx="3901043" cy="260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Фото Людмилы Рябовой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3" y="3861048"/>
            <a:ext cx="4622330" cy="2600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8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7816952" cy="72008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ОБЕСПЕЧЕНИЕ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НОО, ООО, СОО,  СПО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391876" cy="576064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размещены на сайте адаптированные основные 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 начального общего образования: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НОДА (с нарушениями опорно-двигательного аппарата)	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ТНР (тяжелыми нарушениями речи), 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расстройствами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аутистического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спектра;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умственной отсталостью (интеллектуальными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нарушениями)</a:t>
            </a:r>
          </a:p>
          <a:p>
            <a:pPr algn="just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задержкой психического развития</a:t>
            </a:r>
          </a:p>
          <a:p>
            <a:pPr marL="0" lvl="0" indent="0" algn="just">
              <a:buNone/>
            </a:pPr>
            <a:r>
              <a:rPr lang="ru-RU" sz="2400" b="1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Разработаны и размещены на сайте адаптированные основные образовательные программы дошкольного </a:t>
            </a:r>
            <a:r>
              <a:rPr lang="ru-RU" sz="2400" b="1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образования:</a:t>
            </a:r>
          </a:p>
          <a:p>
            <a:pPr lvl="0" algn="just"/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АООП </a:t>
            </a: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 детей с задержкой психического </a:t>
            </a:r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</a:p>
          <a:p>
            <a:pPr lvl="0" algn="just"/>
            <a:r>
              <a:rPr lang="ru-RU" sz="240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АООП </a:t>
            </a:r>
            <a:r>
              <a:rPr lang="ru-RU" sz="240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ДО детей с тяжелыми нарушениями речи</a:t>
            </a:r>
          </a:p>
          <a:p>
            <a:pPr marL="0" indent="0" algn="just">
              <a:buNone/>
            </a:pPr>
            <a:endParaRPr lang="ru-RU" sz="1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актуализация основных профессиональных образовательных программ с учетом требований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WSR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профессиональных стандартов:</a:t>
            </a:r>
          </a:p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ОПОП СПО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реализуемым профессиям и специальностям;</a:t>
            </a:r>
          </a:p>
          <a:p>
            <a:pPr marL="0" indent="0" algn="just">
              <a:buNone/>
            </a:pPr>
            <a:endParaRPr lang="ru-RU" sz="1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Проведена актуализация учебных планов СПО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1 и 2 курсов по всем специальностям и профессиям (с учетом требований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профессиональных стандартов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887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404664"/>
            <a:ext cx="8928992" cy="1080121"/>
          </a:xfrm>
        </p:spPr>
        <p:txBody>
          <a:bodyPr>
            <a:noAutofit/>
          </a:bodyPr>
          <a:lstStyle/>
          <a:p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положение о демонстрационном экзамене</a:t>
            </a:r>
          </a:p>
          <a:p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заседания круглых столов на базе Комплекса </a:t>
            </a:r>
          </a:p>
          <a:p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и мастера п/о прошли обучение по программам Региональный эксперт по стандартам </a:t>
            </a:r>
            <a:r>
              <a:rPr lang="en-US" sz="1800" b="1" i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en-US" sz="18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Russia</a:t>
            </a:r>
            <a:endParaRPr lang="ru-RU" sz="18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47664" y="147"/>
            <a:ext cx="6192688" cy="404517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Демонстрационный экзамен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22395"/>
              </p:ext>
            </p:extLst>
          </p:nvPr>
        </p:nvGraphicFramePr>
        <p:xfrm>
          <a:off x="35497" y="1772816"/>
          <a:ext cx="9108503" cy="4992130"/>
        </p:xfrm>
        <a:graphic>
          <a:graphicData uri="http://schemas.openxmlformats.org/drawingml/2006/table">
            <a:tbl>
              <a:tblPr firstRow="1" firstCol="1" bandRow="1"/>
              <a:tblGrid>
                <a:gridCol w="1835695"/>
                <a:gridCol w="5112568"/>
                <a:gridCol w="432048"/>
                <a:gridCol w="648072"/>
                <a:gridCol w="432048"/>
                <a:gridCol w="648072"/>
              </a:tblGrid>
              <a:tr h="36561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Факультет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Компетенции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*новые компетенции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Обучены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План 2017/2018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69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РЭ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ЭДЭ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РЭ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ЭДЭ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Ресторанный бизнес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Поварское дело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315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Предпринимательство и ИТ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Администрирование отеля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98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Программные решения для бизнеса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988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IT решения для бизнеса на платформе 1С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: Предприятие 8*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994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Веб-разработка*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8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Экспедирование грузов*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0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Прикладная эстетика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Парикмахерское искусство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Прикладная эстетика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06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Дизайн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Технология моды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3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Дизайн интерьера*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8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Визуальный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мерчендайзинг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витринистика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0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Художественные ремесла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Графический дизайн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Ювелирное дело</a:t>
                      </a: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0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Реклама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Графический дизайн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28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Фотография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866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 (35)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5030" marR="6503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626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259478" y="76301"/>
            <a:ext cx="4663534" cy="1168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Трансляция передового педагогического опыта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0" y="1628800"/>
            <a:ext cx="3270892" cy="378059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 уроки (197),  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-классы  (</a:t>
            </a: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открытые внеаудиторные мероприятия и тематические уроки (83) </a:t>
            </a: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на уровне города 47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13721262"/>
              </p:ext>
            </p:extLst>
          </p:nvPr>
        </p:nvGraphicFramePr>
        <p:xfrm>
          <a:off x="251520" y="260648"/>
          <a:ext cx="4798121" cy="3783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74289032"/>
              </p:ext>
            </p:extLst>
          </p:nvPr>
        </p:nvGraphicFramePr>
        <p:xfrm>
          <a:off x="17904" y="3789040"/>
          <a:ext cx="5525806" cy="2822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724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61215" y="116632"/>
            <a:ext cx="8107264" cy="1025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Трансляция передового педагогического опыта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64108550"/>
              </p:ext>
            </p:extLst>
          </p:nvPr>
        </p:nvGraphicFramePr>
        <p:xfrm>
          <a:off x="882307" y="237387"/>
          <a:ext cx="728667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3607" y="4509120"/>
            <a:ext cx="6912769" cy="783193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Конференции, семинары,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внутрикомплексные, региональные, всероссийские, международные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7" y="5445224"/>
            <a:ext cx="6912770" cy="1328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Более 77 преподавателей  организуют проектную деятельность, в разработке проектов приняли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участие 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более 1,5 тысяч  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человек.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 algn="just"/>
            <a:r>
              <a:rPr lang="ru-RU" dirty="0" smtClean="0"/>
              <a:t>42 проекта </a:t>
            </a:r>
            <a:r>
              <a:rPr lang="ru-RU" dirty="0"/>
              <a:t>были представлены на </a:t>
            </a:r>
            <a:r>
              <a:rPr lang="ru-RU" dirty="0" smtClean="0"/>
              <a:t>конкурсах различного уровня, </a:t>
            </a:r>
            <a:r>
              <a:rPr lang="ru-RU" dirty="0"/>
              <a:t>где получили призовые </a:t>
            </a:r>
            <a:r>
              <a:rPr lang="ru-RU" dirty="0" smtClean="0"/>
              <a:t>места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24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61215" y="116632"/>
            <a:ext cx="8107264" cy="1025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Трансляция передового педагогического опыта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21797711"/>
              </p:ext>
            </p:extLst>
          </p:nvPr>
        </p:nvGraphicFramePr>
        <p:xfrm>
          <a:off x="882307" y="237387"/>
          <a:ext cx="7286676" cy="5380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9592" y="5229200"/>
            <a:ext cx="6912769" cy="112371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печатных и электронных изданиях: учебники, учебные пособия, статьи, методические разработки, в том числе в Живом журнале педагога</a:t>
            </a:r>
          </a:p>
        </p:txBody>
      </p:sp>
    </p:spTree>
    <p:extLst>
      <p:ext uri="{BB962C8B-B14F-4D97-AF65-F5344CB8AC3E}">
        <p14:creationId xmlns:p14="http://schemas.microsoft.com/office/powerpoint/2010/main" val="26471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47"/>
            <a:ext cx="5114932" cy="70609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35488" y="692696"/>
            <a:ext cx="8729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За 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2016/2017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учебный год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обучено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213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педагогических работников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в </a:t>
            </a:r>
            <a:r>
              <a:rPr lang="ru-RU" sz="20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т.ч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.: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по программам повышения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квалификации –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182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человека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, </a:t>
            </a:r>
            <a:endParaRPr lang="ru-RU" sz="2000" i="1" dirty="0" smtClean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программам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переподготовки –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15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человек,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прошли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стажировки на профильных предприятиях –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40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 человек. </a:t>
            </a:r>
          </a:p>
          <a:p>
            <a:pPr indent="457200" algn="ctr">
              <a:spcAft>
                <a:spcPts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Соотношение количества педагогических работников структурных подразделений,  прошедших обучение в этом учебном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</a:rPr>
              <a:t>году: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144678086"/>
              </p:ext>
            </p:extLst>
          </p:nvPr>
        </p:nvGraphicFramePr>
        <p:xfrm>
          <a:off x="1547664" y="3068960"/>
          <a:ext cx="6696744" cy="360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791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47"/>
            <a:ext cx="5114932" cy="70609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Повышение квалификации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230954615"/>
              </p:ext>
            </p:extLst>
          </p:nvPr>
        </p:nvGraphicFramePr>
        <p:xfrm>
          <a:off x="323528" y="904557"/>
          <a:ext cx="576064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04" y="4653136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В СП «Колледж»  повысили квалификацию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101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человек, в </a:t>
            </a:r>
            <a:r>
              <a:rPr lang="ru-RU" sz="20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т.ч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.:</a:t>
            </a:r>
            <a:endParaRPr lang="ru-RU" sz="1600" i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 - 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10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 мастеров производственного обучения;</a:t>
            </a:r>
            <a:endParaRPr lang="ru-RU" sz="1600" i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- 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79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 преподавателей;</a:t>
            </a:r>
            <a:endParaRPr lang="ru-RU" sz="1600" i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- </a:t>
            </a:r>
            <a:r>
              <a:rPr lang="ru-RU" sz="20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12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 прочих работников (методисты, зав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. практикой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, зам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. руководителя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СП, </a:t>
            </a:r>
            <a:r>
              <a:rPr lang="ru-RU" sz="20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соц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 педагог и </a:t>
            </a:r>
            <a:r>
              <a:rPr lang="ru-RU" sz="20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пр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Arial"/>
                <a:cs typeface="Times New Roman"/>
              </a:rPr>
              <a:t>).</a:t>
            </a:r>
            <a:endParaRPr lang="ru-RU" sz="1600" i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84168" y="800017"/>
            <a:ext cx="2771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Обучение осуществлялось на базе 24 организаций высшего, дополнительного и специального образования города Москвы и 15 профильных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предприятий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организаций </a:t>
            </a:r>
            <a:r>
              <a:rPr lang="ru-RU" sz="20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города 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Москвы</a:t>
            </a:r>
            <a:endParaRPr lang="ru-RU" sz="1600" i="1" dirty="0">
              <a:solidFill>
                <a:schemeClr val="tx2">
                  <a:lumMod val="75000"/>
                </a:schemeClr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385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лукина\Documents\Работа\Выставки, фото, картинки\Фото мероприятий\20170320_2158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90115"/>
            <a:ext cx="2369820" cy="318579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9723" y="2924071"/>
            <a:ext cx="8541364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Книжных выставок: 129</a:t>
            </a:r>
            <a:endParaRPr lang="ru-RU" alt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indent="44926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Презентаций </a:t>
            </a: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и мультимедийных </a:t>
            </a: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экспозиций: 80</a:t>
            </a:r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массовых мероприятий: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112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</a:rPr>
              <a:t>в том числе:</a:t>
            </a:r>
            <a:endParaRPr lang="ru-RU" sz="1600" i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литературные вечера – 20</a:t>
            </a:r>
            <a:endParaRPr lang="ru-RU" sz="1200" i="1" dirty="0">
              <a:solidFill>
                <a:schemeClr val="tx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литературные и познавательные уроки - 6</a:t>
            </a:r>
            <a:endParaRPr lang="ru-RU" sz="1200" i="1" dirty="0">
              <a:solidFill>
                <a:schemeClr val="tx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поэтические и литературные встречи – 2 </a:t>
            </a:r>
            <a:endParaRPr lang="ru-RU" sz="1200" i="1" dirty="0">
              <a:solidFill>
                <a:schemeClr val="tx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презентации книг – 7</a:t>
            </a:r>
            <a:endParaRPr lang="ru-RU" sz="1200" i="1" dirty="0">
              <a:solidFill>
                <a:schemeClr val="tx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обзоры выставок - 6</a:t>
            </a:r>
            <a:endParaRPr lang="ru-RU" sz="1200" i="1" dirty="0">
              <a:solidFill>
                <a:schemeClr val="tx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экскурсии в библиотеку Комплекса - 13</a:t>
            </a:r>
            <a:endParaRPr lang="ru-RU" sz="1200" i="1" dirty="0">
              <a:solidFill>
                <a:schemeClr val="tx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экскурсии, посещения музеев и театров – 14</a:t>
            </a:r>
            <a:endParaRPr lang="ru-RU" sz="1200" i="1" dirty="0">
              <a:solidFill>
                <a:schemeClr val="tx2">
                  <a:lumMod val="75000"/>
                </a:schemeClr>
              </a:solidFill>
              <a:ea typeface="Times New Roman"/>
              <a:cs typeface="Times New Roman"/>
            </a:endParaRP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     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Подготовлено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</a:rPr>
              <a:t>радиопередач: 23</a:t>
            </a:r>
            <a:endParaRPr lang="ru-RU" sz="1400" dirty="0">
              <a:solidFill>
                <a:schemeClr val="tx2">
                  <a:lumMod val="75000"/>
                </a:schemeClr>
              </a:solidFill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8848" y="2329716"/>
            <a:ext cx="2541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Подготовлено: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807" y="698500"/>
            <a:ext cx="5710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сентябре все учащиеся школ и студенты первого курса были обеспечены комплектами учебников. </a:t>
            </a:r>
          </a:p>
          <a:p>
            <a:pPr lvl="0" indent="449263"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фонд библиотеки структурного подразделения «Средняя общеобразовательная школа» поступило 1716 экземпляров литературы, из них учебников – 1482 экз., художественной литературы – 234 экз. 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9845" y="160834"/>
            <a:ext cx="3272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Работа библиотеки</a:t>
            </a:r>
          </a:p>
        </p:txBody>
      </p:sp>
      <p:pic>
        <p:nvPicPr>
          <p:cNvPr id="7" name="Рисунок 6" descr="C:\Users\лукина\Documents\Работа\Выставки, фото, картинки\Фото за 2016-2017 уч.г\20161021_1437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83" y="2329717"/>
            <a:ext cx="2847081" cy="2179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лукина\Documents\Работа\Выставки, фото, картинки\Фото за 2016-2017 уч.г\20161021_15254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34824"/>
            <a:ext cx="3242568" cy="22879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61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РАЗМЕЩЕНЫ НА ОФИЦИАЛЬНОМ САЙТЕ КОМПЛЕКСА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640960" cy="3960440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акты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образовательные программы СП «Детский сад», «СОШ»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Актуализированные ОПОП с учетом требований профессиональных стандартов и международных стандартов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WSR</a:t>
            </a:r>
            <a:endParaRPr lang="ru-RU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Адаптированные основные образовательные программы НОО (5шт.)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планы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Аннотации рабочих программ и рабочие программы учебных предметов/дисциплин, профессиональных модулей, практик</a:t>
            </a:r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ГИА</a:t>
            </a:r>
            <a:endParaRPr lang="en-US" sz="24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Информационно-методическое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издание «Живой Журнал Педагога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открытых уроков и мастер-классов, конференций, круглых столов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документы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5013176"/>
            <a:ext cx="2520280" cy="1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581127"/>
            <a:ext cx="3384376" cy="211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949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141979"/>
              </p:ext>
            </p:extLst>
          </p:nvPr>
        </p:nvGraphicFramePr>
        <p:xfrm>
          <a:off x="79445" y="0"/>
          <a:ext cx="895495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" y="-27472"/>
            <a:ext cx="8926767" cy="10082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НАПРАВЛЕНИЯ ДЕЯТЕЛЬНОСТИ МЕТОДИЧЕСКОЙ СЛУЖБЫ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 2017-2018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УЧ.ГОД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3983" y="3613704"/>
            <a:ext cx="38994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работы с одаренными детьми и талантливой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молодежью (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3434" y="3554447"/>
            <a:ext cx="51733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индивидуальных образовательных траекторий  для всех образовательных программ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823434" y="5040470"/>
            <a:ext cx="5124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«Высшая школа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кулинарного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искусства».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600" dirty="0" err="1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ФРиО</a:t>
            </a:r>
            <a:endParaRPr lang="ru-RU" sz="1600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63387" y="5625245"/>
            <a:ext cx="485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ЦСТВ,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 и аттестации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    (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ведется)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167" y="5445224"/>
            <a:ext cx="396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дистанционного обучения на заочном отделении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984" y="2773698"/>
            <a:ext cx="4810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проекта интеграции дошкольного, НОО, ООО, СОО, СПО и дополнительного образовани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5896" y="4398535"/>
            <a:ext cx="5310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образовательной программы  по специальности ТОП-50 15.02.09 Аддитивные технологии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4734" y="6138881"/>
            <a:ext cx="489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условий по использования ЭБС, ЭОР в образовательном процессе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4463" y="6261991"/>
            <a:ext cx="3872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проекте 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ДОгМ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МЭШ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9724" y="2188923"/>
            <a:ext cx="5752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реализации программ обучения Академии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базе ГБПОУ «1-й МОК»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3982" y="4512781"/>
            <a:ext cx="3371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АООП для детей-инвалидов, лиц с ОВЗ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988840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latin typeface="Monotype Corsiva" panose="03010101010201010101" pitchFamily="66" charset="0"/>
              </a:rPr>
              <a:t>Спасибо за внимание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8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36004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УЧЕБНО-МЕТОДИЧЕСКОЕ ОБЕСПЕЧЕНИЕ 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640960" cy="568863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ru-RU" sz="3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Актуализированы </a:t>
            </a:r>
            <a:r>
              <a:rPr lang="ru-RU" sz="3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положения: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личном деле обучающихся (воспитанников) ГБПОУ «1-й МОК» (совместно с Цыгановой Л.Н.)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государственной итоговой аттестации выпускников, освоивших программы среднего профессионального образования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 учебно-методическом комплексе (УМК) дисциплины (профессионального модуля) (структурное подразделение «Колледж»)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основной профессиональной образовательной программе по профессии/специальности среднего профессионального образования</a:t>
            </a:r>
          </a:p>
          <a:p>
            <a:pPr marL="0" indent="0" algn="just">
              <a:buNone/>
            </a:pPr>
            <a:endParaRPr lang="ru-RU" sz="3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3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Разработанные </a:t>
            </a:r>
            <a:r>
              <a:rPr lang="ru-RU" sz="3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положения: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применении в ГБПОУ «1-й МОК» электронного обучения, дистанционных образовательных технологий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инклюзивного образования детей с ограниченными возможностями здоровья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организации и осуществлении образовательной деятельности по основным программам профессионального обучения в ГБПОУ «Первый Московский Образовательный Комплекс» (совместно с Коноваловой Г.В.)</a:t>
            </a:r>
          </a:p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педагогической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нагрузке</a:t>
            </a:r>
          </a:p>
          <a:p>
            <a:pPr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демонстрационном экзамене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58487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47771" y="5301208"/>
            <a:ext cx="3744416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ФЕДЕРАЛЬНЫМ УЧЕБНО-МЕТОДИЧЕСКИМ   ОБЪЕДИНЕНИЕМ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ФУМО «СЕРВИС И ТУРИЗМ»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929" y="260648"/>
            <a:ext cx="52121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проекте </a:t>
            </a:r>
            <a:r>
              <a:rPr lang="ru-RU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«Разработка ФГОС и ПООП по профессиям и специальностям ТОП-50»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188" y="1815484"/>
            <a:ext cx="8643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 ФГОС   УГПС «Сервис и туризм»: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43.02.13 Технология парикмахерского искусства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43.02.12 Технология эстетических услуг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43.02.15 Поварское и кондитерское дело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43.01.09 Повар, кондитер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2009718"/>
            <a:ext cx="29896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ФГОСы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утверждены </a:t>
            </a:r>
            <a:r>
              <a:rPr lang="ru-RU" sz="2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0868" y="5239652"/>
            <a:ext cx="54169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ГБПОУ «1-й </a:t>
            </a:r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МОК» проведено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ФУМО «Сервис и туризм», где рассматривались </a:t>
            </a:r>
            <a:r>
              <a:rPr lang="ru-RU" sz="2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ФГОСы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Примерные ООП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(29.11.2016)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195" y="3286461"/>
            <a:ext cx="8801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основные образовательные программы по профессиям, специальностям ТОП-50: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43.02.13 Технология парикмахерского искусства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43.02.12 Технология эстетических услуг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43.02.15 Поварское и кондитерское дело –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утверждена и размещена в реестре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43.01.09 Повар, кондитер – </a:t>
            </a:r>
            <a:r>
              <a:rPr lang="ru-RU" i="1" dirty="0">
                <a:solidFill>
                  <a:schemeClr val="tx2">
                    <a:lumMod val="75000"/>
                  </a:schemeClr>
                </a:solidFill>
              </a:rPr>
              <a:t>утверждена и размещена в реестре </a:t>
            </a:r>
            <a:r>
              <a:rPr lang="ru-RU" i="1" dirty="0" smtClean="0">
                <a:solidFill>
                  <a:schemeClr val="tx2">
                    <a:lumMod val="75000"/>
                  </a:schemeClr>
                </a:solidFill>
              </a:rPr>
              <a:t>ПООП СПО</a:t>
            </a:r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23878" t="13390" r="50000" b="74074"/>
          <a:stretch/>
        </p:blipFill>
        <p:spPr bwMode="auto">
          <a:xfrm>
            <a:off x="5292080" y="116632"/>
            <a:ext cx="3493708" cy="1512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406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720080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ПЕРЕХОДУ В 2017-2018 УЧЕБНОМ ГОДУ </a:t>
            </a:r>
            <a:b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ОБУЧЕНИЕ ПО ФГОС ТОП-50</a:t>
            </a:r>
            <a:endParaRPr lang="ru-RU" sz="2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4392488"/>
          </a:xfrm>
        </p:spPr>
        <p:txBody>
          <a:bodyPr>
            <a:normAutofit/>
          </a:bodyPr>
          <a:lstStyle/>
          <a:p>
            <a:pPr marL="0" indent="0" algn="just">
              <a:buClr>
                <a:srgbClr val="C00000"/>
              </a:buClr>
              <a:buNone/>
            </a:pPr>
            <a:endParaRPr lang="ru-RU" sz="12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Методистами комплекса разработаны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профессиональные образовательные программы СПО по ФГОС СПО ТОП-50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 algn="just">
              <a:buClr>
                <a:srgbClr val="C00000"/>
              </a:buClr>
              <a:buNone/>
            </a:pPr>
            <a:r>
              <a:rPr lang="ru-RU" sz="22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- 09.02.07 Информационные системы и программирование;</a:t>
            </a:r>
          </a:p>
          <a:p>
            <a:pPr marL="0" lvl="0" indent="0" algn="just">
              <a:buClr>
                <a:srgbClr val="C00000"/>
              </a:buClr>
              <a:buNone/>
            </a:pPr>
            <a:r>
              <a:rPr lang="ru-RU" sz="22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ru-RU" sz="22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43.02. 12 Технология эстетических услуг;</a:t>
            </a:r>
          </a:p>
          <a:p>
            <a:pPr marL="0" lvl="0" indent="0" algn="just">
              <a:buClr>
                <a:srgbClr val="C00000"/>
              </a:buClr>
              <a:buNone/>
            </a:pPr>
            <a:r>
              <a:rPr lang="ru-RU" sz="22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- 43.02.13 Технология парикмахерских услуг</a:t>
            </a:r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 algn="just">
              <a:buClr>
                <a:srgbClr val="C00000"/>
              </a:buClr>
              <a:buNone/>
            </a:pPr>
            <a:r>
              <a:rPr lang="ru-RU" sz="22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- 43.02.14 Гостиничное дело;</a:t>
            </a:r>
            <a:endParaRPr lang="ru-RU" sz="2200" b="1" dirty="0">
              <a:solidFill>
                <a:srgbClr val="1F497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C00000"/>
              </a:buClr>
              <a:buNone/>
            </a:pPr>
            <a:r>
              <a:rPr lang="ru-RU" sz="22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- 43.02.15 Поварское и кондитерское дело;</a:t>
            </a:r>
          </a:p>
          <a:p>
            <a:pPr marL="0" lvl="0" indent="0" algn="just">
              <a:buClr>
                <a:srgbClr val="C00000"/>
              </a:buClr>
              <a:buNone/>
            </a:pPr>
            <a:r>
              <a:rPr lang="ru-RU" sz="2200" b="1" dirty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- 43.01.09 Повар, кондитер </a:t>
            </a:r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 algn="just">
              <a:buClr>
                <a:srgbClr val="C00000"/>
              </a:buClr>
              <a:buNone/>
            </a:pPr>
            <a:r>
              <a:rPr lang="ru-RU" sz="2200" b="1" dirty="0" smtClean="0">
                <a:solidFill>
                  <a:srgbClr val="1F497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- 54.01.20 Графический дизайнер</a:t>
            </a:r>
            <a:endParaRPr lang="ru-RU" sz="2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655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Тестирование педагогических работников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формате ЕГЭ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556792"/>
            <a:ext cx="362222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40 человек, из них: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русскому  языку – 6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математике -8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истории -3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обществознанию – 3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естествознанию -3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физике – 3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биологии -2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химии - 2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информатике– 4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иностранному языку – 5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географии - 1 </a:t>
            </a:r>
          </a:p>
        </p:txBody>
      </p:sp>
      <p:pic>
        <p:nvPicPr>
          <p:cNvPr id="1026" name="Picture 2" descr="Картинки по запросу картинки школ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2541"/>
            <a:ext cx="1918469" cy="175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42536305"/>
              </p:ext>
            </p:extLst>
          </p:nvPr>
        </p:nvGraphicFramePr>
        <p:xfrm>
          <a:off x="3851919" y="1643608"/>
          <a:ext cx="4993635" cy="4896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5676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1945"/>
            <a:ext cx="8229600" cy="34605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Тестирование педагогических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работников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424" y="995536"/>
            <a:ext cx="8229600" cy="144016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4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65 человек, из них: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 СП «ДС» – 35 </a:t>
            </a:r>
            <a:r>
              <a:rPr lang="ru-RU" sz="24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  <a:p>
            <a:pPr marL="285750" lvl="0" indent="-2857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</a:t>
            </a:r>
            <a:r>
              <a:rPr lang="ru-RU" sz="24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НОО СП «СОШ» – 31 человек</a:t>
            </a:r>
            <a:endParaRPr lang="ru-RU" sz="24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sz="2400" b="1" i="1" dirty="0">
              <a:solidFill>
                <a:srgbClr val="4F81BD">
                  <a:lumMod val="75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1037" y="635496"/>
            <a:ext cx="4372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60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метапредметным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умениям</a:t>
            </a:r>
            <a:endParaRPr lang="ru-RU" sz="24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878354517"/>
              </p:ext>
            </p:extLst>
          </p:nvPr>
        </p:nvGraphicFramePr>
        <p:xfrm>
          <a:off x="1289533" y="234888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39952" y="443711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81%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508518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34%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066515"/>
              </p:ext>
            </p:extLst>
          </p:nvPr>
        </p:nvGraphicFramePr>
        <p:xfrm>
          <a:off x="467544" y="947628"/>
          <a:ext cx="8136905" cy="15875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777810"/>
                <a:gridCol w="2256453"/>
                <a:gridCol w="2119698"/>
                <a:gridCol w="1982944"/>
              </a:tblGrid>
              <a:tr h="1214032"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 учебный год</a:t>
                      </a:r>
                    </a:p>
                    <a:p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первую квалификационную </a:t>
                      </a:r>
                    </a:p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категорию  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высшую</a:t>
                      </a:r>
                    </a:p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квалификационную </a:t>
                      </a:r>
                    </a:p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категорию  </a:t>
                      </a:r>
                    </a:p>
                    <a:p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соответствие занимаемой должности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35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136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42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0505" y="116631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Аттестация педагогических и административных работников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26797851"/>
              </p:ext>
            </p:extLst>
          </p:nvPr>
        </p:nvGraphicFramePr>
        <p:xfrm>
          <a:off x="179207" y="2996952"/>
          <a:ext cx="4248777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099643"/>
              </p:ext>
            </p:extLst>
          </p:nvPr>
        </p:nvGraphicFramePr>
        <p:xfrm>
          <a:off x="4427984" y="2852936"/>
          <a:ext cx="446331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776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643936471"/>
              </p:ext>
            </p:extLst>
          </p:nvPr>
        </p:nvGraphicFramePr>
        <p:xfrm>
          <a:off x="1979712" y="980728"/>
          <a:ext cx="590465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404664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Аттестация педагогических и административных работников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1800" y="510681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2015-2016 </a:t>
            </a:r>
            <a:r>
              <a:rPr lang="ru-RU" dirty="0" err="1" smtClean="0">
                <a:solidFill>
                  <a:prstClr val="black"/>
                </a:solidFill>
              </a:rPr>
              <a:t>уч.год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2" y="5089089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2016-2017 </a:t>
            </a:r>
            <a:r>
              <a:rPr lang="ru-RU" dirty="0" err="1" smtClean="0">
                <a:solidFill>
                  <a:prstClr val="black"/>
                </a:solidFill>
              </a:rPr>
              <a:t>уч.год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4882</TotalTime>
  <Words>2064</Words>
  <Application>Microsoft Office PowerPoint</Application>
  <PresentationFormat>Экран (4:3)</PresentationFormat>
  <Paragraphs>340</Paragraphs>
  <Slides>29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Итоги работы методической службы комплекса  за  2016-2017 уч.год</vt:lpstr>
      <vt:lpstr>УЧЕБНО-МЕТОДИЧЕСКОЕ ОБЕСПЕЧЕНИЕ  НОО, ООО, СОО,  СПО</vt:lpstr>
      <vt:lpstr>УЧЕБНО-МЕТОДИЧЕСКОЕ ОБЕСПЕЧЕНИЕ  </vt:lpstr>
      <vt:lpstr>Презентация PowerPoint</vt:lpstr>
      <vt:lpstr>ПОДГОТОВКА К ПЕРЕХОДУ В 2017-2018 УЧЕБНОМ ГОДУ  НА ОБУЧЕНИЕ ПО ФГОС ТОП-50</vt:lpstr>
      <vt:lpstr>Презентация PowerPoint</vt:lpstr>
      <vt:lpstr>Тестирование педагогических работников</vt:lpstr>
      <vt:lpstr>Презентация PowerPoint</vt:lpstr>
      <vt:lpstr>Презентация PowerPoint</vt:lpstr>
      <vt:lpstr>ВЗАИМОДЕЙСТВИЕ  С  ГОРОДСКИМ  МЕТОДИЧЕСКИМ  ЦЕНТРОМ  ДОгМ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в проекте ДОгМ</vt:lpstr>
      <vt:lpstr>Конкурс «На лучший сценарий урока»</vt:lpstr>
      <vt:lpstr>Участие в проекте  «Школа цифрового века» Издательского дома «Первое сентября»</vt:lpstr>
      <vt:lpstr>Ежегодная студенческая научно-практическая конференция</vt:lpstr>
      <vt:lpstr>Региональный двухдневный семинар по реализации ФГОС СПО ТОП-50 по профессии 43.01.09 Повар, кондитер и специальности 43.02.15 Поварское и кондитерское дело</vt:lpstr>
      <vt:lpstr>Демонстрационный экзамен</vt:lpstr>
      <vt:lpstr>Презентация PowerPoint</vt:lpstr>
      <vt:lpstr>Презентация PowerPoint</vt:lpstr>
      <vt:lpstr>Презентация PowerPoint</vt:lpstr>
      <vt:lpstr>Повышение квалификации</vt:lpstr>
      <vt:lpstr>Повышение квалификации</vt:lpstr>
      <vt:lpstr>Презентация PowerPoint</vt:lpstr>
      <vt:lpstr>РАЗМЕЩЕНЫ НА ОФИЦИАЛЬНОМ САЙТЕ КОМПЛЕКСА</vt:lpstr>
      <vt:lpstr>ПЕРСПЕКТИВНЫЕ НАПРАВЛЕНИЯ ДЕЯТЕЛЬНОСТИ МЕТОДИЧЕСКОЙ СЛУЖБЫ  НА  2017-2018 УЧ.ГОД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M. Orlova</dc:creator>
  <cp:lastModifiedBy>Ольга А. Карпова</cp:lastModifiedBy>
  <cp:revision>330</cp:revision>
  <cp:lastPrinted>2017-01-19T13:12:44Z</cp:lastPrinted>
  <dcterms:created xsi:type="dcterms:W3CDTF">2015-06-01T05:33:06Z</dcterms:created>
  <dcterms:modified xsi:type="dcterms:W3CDTF">2017-08-25T09:13:08Z</dcterms:modified>
</cp:coreProperties>
</file>