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1" r:id="rId2"/>
    <p:sldId id="269" r:id="rId3"/>
    <p:sldId id="273" r:id="rId4"/>
    <p:sldId id="272" r:id="rId5"/>
    <p:sldId id="274" r:id="rId6"/>
    <p:sldId id="280" r:id="rId7"/>
    <p:sldId id="276" r:id="rId8"/>
    <p:sldId id="277" r:id="rId9"/>
    <p:sldId id="279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7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8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B4126-6FB0-4FA0-A908-2F570A9D6437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34E90-E546-404D-89E6-250B8CF3F79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B425C36-FFB6-4AD7-AE52-120B787F5161}" type="parTrans" cxnId="{78570A0A-242E-47F1-B683-152BBD8440FE}">
      <dgm:prSet/>
      <dgm:spPr/>
      <dgm:t>
        <a:bodyPr/>
        <a:lstStyle/>
        <a:p>
          <a:endParaRPr lang="ru-RU"/>
        </a:p>
      </dgm:t>
    </dgm:pt>
    <dgm:pt modelId="{3270DE25-1024-4CC3-8589-3613967BA15E}" type="sibTrans" cxnId="{78570A0A-242E-47F1-B683-152BBD8440FE}">
      <dgm:prSet/>
      <dgm:spPr/>
      <dgm:t>
        <a:bodyPr/>
        <a:lstStyle/>
        <a:p>
          <a:endParaRPr lang="ru-RU"/>
        </a:p>
      </dgm:t>
    </dgm:pt>
    <dgm:pt modelId="{3DB8617F-D864-4884-AF5F-E877DF53EFF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E3920B7-7122-43A2-94D7-E4D2A4953F95}" type="parTrans" cxnId="{3C67D083-D772-417B-8010-D7C7BF285160}">
      <dgm:prSet/>
      <dgm:spPr/>
      <dgm:t>
        <a:bodyPr/>
        <a:lstStyle/>
        <a:p>
          <a:endParaRPr lang="ru-RU"/>
        </a:p>
      </dgm:t>
    </dgm:pt>
    <dgm:pt modelId="{9F8C9277-0D57-42C6-9A85-40C3F2021879}" type="sibTrans" cxnId="{3C67D083-D772-417B-8010-D7C7BF285160}">
      <dgm:prSet/>
      <dgm:spPr/>
      <dgm:t>
        <a:bodyPr/>
        <a:lstStyle/>
        <a:p>
          <a:endParaRPr lang="ru-RU"/>
        </a:p>
      </dgm:t>
    </dgm:pt>
    <dgm:pt modelId="{D501865A-B198-4374-8430-F9229AB046EA}">
      <dgm:prSet phldrT="[Текст]"/>
      <dgm:spPr/>
      <dgm:t>
        <a:bodyPr/>
        <a:lstStyle/>
        <a:p>
          <a:r>
            <a:rPr lang="ru-RU" dirty="0" smtClean="0"/>
            <a:t>в рамках проектной деятельности, событий и мероприятий, организованных на базе Городской станции юного техника Первого Московского образовательного комплекса</a:t>
          </a:r>
          <a:endParaRPr lang="ru-RU" dirty="0"/>
        </a:p>
      </dgm:t>
    </dgm:pt>
    <dgm:pt modelId="{D23C361B-BBD9-4FEC-96CD-6AACD8C8CEBA}" type="parTrans" cxnId="{1EDDEB3E-E6DE-438F-BDA9-C937C1BA19D7}">
      <dgm:prSet/>
      <dgm:spPr/>
      <dgm:t>
        <a:bodyPr/>
        <a:lstStyle/>
        <a:p>
          <a:endParaRPr lang="ru-RU"/>
        </a:p>
      </dgm:t>
    </dgm:pt>
    <dgm:pt modelId="{D8CC3D1D-82D5-44E6-A605-8E69ABC5716E}" type="sibTrans" cxnId="{1EDDEB3E-E6DE-438F-BDA9-C937C1BA19D7}">
      <dgm:prSet/>
      <dgm:spPr/>
      <dgm:t>
        <a:bodyPr/>
        <a:lstStyle/>
        <a:p>
          <a:endParaRPr lang="ru-RU"/>
        </a:p>
      </dgm:t>
    </dgm:pt>
    <dgm:pt modelId="{066BE26D-B6A7-4F43-9EE6-05FE9FE73F0B}">
      <dgm:prSet phldrT="[Текст]"/>
      <dgm:spPr/>
      <dgm:t>
        <a:bodyPr/>
        <a:lstStyle/>
        <a:p>
          <a:r>
            <a:rPr lang="ru-RU" dirty="0" smtClean="0"/>
            <a:t>в рамках основных образовательных программ образовательной области  "Технология"</a:t>
          </a:r>
          <a:endParaRPr lang="ru-RU" dirty="0"/>
        </a:p>
      </dgm:t>
    </dgm:pt>
    <dgm:pt modelId="{26325FBA-43DD-4F3D-92C0-EF6499273DE1}" type="sibTrans" cxnId="{2C8EB293-5000-415F-80F1-D34433AD6033}">
      <dgm:prSet/>
      <dgm:spPr/>
      <dgm:t>
        <a:bodyPr/>
        <a:lstStyle/>
        <a:p>
          <a:endParaRPr lang="ru-RU"/>
        </a:p>
      </dgm:t>
    </dgm:pt>
    <dgm:pt modelId="{EF93175D-B00F-4C61-BA63-0B1214FC69DD}" type="parTrans" cxnId="{2C8EB293-5000-415F-80F1-D34433AD6033}">
      <dgm:prSet/>
      <dgm:spPr/>
      <dgm:t>
        <a:bodyPr/>
        <a:lstStyle/>
        <a:p>
          <a:endParaRPr lang="ru-RU"/>
        </a:p>
      </dgm:t>
    </dgm:pt>
    <dgm:pt modelId="{B6E763DC-6A61-4AA3-A891-EBA8E73B269C}" type="pres">
      <dgm:prSet presAssocID="{8AEB4126-6FB0-4FA0-A908-2F570A9D64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40C8A-C6FA-4834-9353-E9C28F69CE5A}" type="pres">
      <dgm:prSet presAssocID="{FC734E90-E546-404D-89E6-250B8CF3F796}" presName="composite" presStyleCnt="0"/>
      <dgm:spPr/>
    </dgm:pt>
    <dgm:pt modelId="{AFCE65C9-D5B1-4531-A693-EB1476B49F76}" type="pres">
      <dgm:prSet presAssocID="{FC734E90-E546-404D-89E6-250B8CF3F79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1E260-8160-4AF5-9C62-A0F2E623602F}" type="pres">
      <dgm:prSet presAssocID="{FC734E90-E546-404D-89E6-250B8CF3F79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EE91C-3B0C-4DEA-8B1C-B86D17EA2F4E}" type="pres">
      <dgm:prSet presAssocID="{3270DE25-1024-4CC3-8589-3613967BA15E}" presName="sp" presStyleCnt="0"/>
      <dgm:spPr/>
    </dgm:pt>
    <dgm:pt modelId="{A9D1D8C7-0E20-4AA0-98D5-1DD25C92E861}" type="pres">
      <dgm:prSet presAssocID="{3DB8617F-D864-4884-AF5F-E877DF53EFFC}" presName="composite" presStyleCnt="0"/>
      <dgm:spPr/>
    </dgm:pt>
    <dgm:pt modelId="{3DC47EF9-65E5-4BF7-9A73-B80D1E97AA78}" type="pres">
      <dgm:prSet presAssocID="{3DB8617F-D864-4884-AF5F-E877DF53EFF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651A2-C030-4F9A-9931-389F5D9B237C}" type="pres">
      <dgm:prSet presAssocID="{3DB8617F-D864-4884-AF5F-E877DF53EFF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D4F85-33C9-4FE4-B2C4-8B4EE9FD8E5D}" type="presOf" srcId="{066BE26D-B6A7-4F43-9EE6-05FE9FE73F0B}" destId="{9FD1E260-8160-4AF5-9C62-A0F2E623602F}" srcOrd="0" destOrd="0" presId="urn:microsoft.com/office/officeart/2005/8/layout/chevron2"/>
    <dgm:cxn modelId="{1EDDEB3E-E6DE-438F-BDA9-C937C1BA19D7}" srcId="{3DB8617F-D864-4884-AF5F-E877DF53EFFC}" destId="{D501865A-B198-4374-8430-F9229AB046EA}" srcOrd="0" destOrd="0" parTransId="{D23C361B-BBD9-4FEC-96CD-6AACD8C8CEBA}" sibTransId="{D8CC3D1D-82D5-44E6-A605-8E69ABC5716E}"/>
    <dgm:cxn modelId="{59FA2B8E-D500-4BCA-A77C-FEB12CB8EAAF}" type="presOf" srcId="{3DB8617F-D864-4884-AF5F-E877DF53EFFC}" destId="{3DC47EF9-65E5-4BF7-9A73-B80D1E97AA78}" srcOrd="0" destOrd="0" presId="urn:microsoft.com/office/officeart/2005/8/layout/chevron2"/>
    <dgm:cxn modelId="{E4BC9411-AFE3-439D-A92D-EE3C6ACA7FDB}" type="presOf" srcId="{D501865A-B198-4374-8430-F9229AB046EA}" destId="{6E0651A2-C030-4F9A-9931-389F5D9B237C}" srcOrd="0" destOrd="0" presId="urn:microsoft.com/office/officeart/2005/8/layout/chevron2"/>
    <dgm:cxn modelId="{3C67D083-D772-417B-8010-D7C7BF285160}" srcId="{8AEB4126-6FB0-4FA0-A908-2F570A9D6437}" destId="{3DB8617F-D864-4884-AF5F-E877DF53EFFC}" srcOrd="1" destOrd="0" parTransId="{EE3920B7-7122-43A2-94D7-E4D2A4953F95}" sibTransId="{9F8C9277-0D57-42C6-9A85-40C3F2021879}"/>
    <dgm:cxn modelId="{78570A0A-242E-47F1-B683-152BBD8440FE}" srcId="{8AEB4126-6FB0-4FA0-A908-2F570A9D6437}" destId="{FC734E90-E546-404D-89E6-250B8CF3F796}" srcOrd="0" destOrd="0" parTransId="{5B425C36-FFB6-4AD7-AE52-120B787F5161}" sibTransId="{3270DE25-1024-4CC3-8589-3613967BA15E}"/>
    <dgm:cxn modelId="{6DBA60DA-B828-4F60-A84D-DD1B9F517215}" type="presOf" srcId="{8AEB4126-6FB0-4FA0-A908-2F570A9D6437}" destId="{B6E763DC-6A61-4AA3-A891-EBA8E73B269C}" srcOrd="0" destOrd="0" presId="urn:microsoft.com/office/officeart/2005/8/layout/chevron2"/>
    <dgm:cxn modelId="{1FD968FB-B7AF-4691-A932-407637C4B140}" type="presOf" srcId="{FC734E90-E546-404D-89E6-250B8CF3F796}" destId="{AFCE65C9-D5B1-4531-A693-EB1476B49F76}" srcOrd="0" destOrd="0" presId="urn:microsoft.com/office/officeart/2005/8/layout/chevron2"/>
    <dgm:cxn modelId="{2C8EB293-5000-415F-80F1-D34433AD6033}" srcId="{FC734E90-E546-404D-89E6-250B8CF3F796}" destId="{066BE26D-B6A7-4F43-9EE6-05FE9FE73F0B}" srcOrd="0" destOrd="0" parTransId="{EF93175D-B00F-4C61-BA63-0B1214FC69DD}" sibTransId="{26325FBA-43DD-4F3D-92C0-EF6499273DE1}"/>
    <dgm:cxn modelId="{E98D0F2F-DD9C-4843-BD41-039B73BE5A47}" type="presParOf" srcId="{B6E763DC-6A61-4AA3-A891-EBA8E73B269C}" destId="{76140C8A-C6FA-4834-9353-E9C28F69CE5A}" srcOrd="0" destOrd="0" presId="urn:microsoft.com/office/officeart/2005/8/layout/chevron2"/>
    <dgm:cxn modelId="{204F982D-F196-41D4-8D31-79298AF72080}" type="presParOf" srcId="{76140C8A-C6FA-4834-9353-E9C28F69CE5A}" destId="{AFCE65C9-D5B1-4531-A693-EB1476B49F76}" srcOrd="0" destOrd="0" presId="urn:microsoft.com/office/officeart/2005/8/layout/chevron2"/>
    <dgm:cxn modelId="{9FB02C47-EA69-48E2-85D6-7359E6033A0B}" type="presParOf" srcId="{76140C8A-C6FA-4834-9353-E9C28F69CE5A}" destId="{9FD1E260-8160-4AF5-9C62-A0F2E623602F}" srcOrd="1" destOrd="0" presId="urn:microsoft.com/office/officeart/2005/8/layout/chevron2"/>
    <dgm:cxn modelId="{E70E9165-E779-4373-85A8-8E47812C422C}" type="presParOf" srcId="{B6E763DC-6A61-4AA3-A891-EBA8E73B269C}" destId="{1EAEE91C-3B0C-4DEA-8B1C-B86D17EA2F4E}" srcOrd="1" destOrd="0" presId="urn:microsoft.com/office/officeart/2005/8/layout/chevron2"/>
    <dgm:cxn modelId="{E871E1EA-47A3-44B7-AE22-BC23FC25228B}" type="presParOf" srcId="{B6E763DC-6A61-4AA3-A891-EBA8E73B269C}" destId="{A9D1D8C7-0E20-4AA0-98D5-1DD25C92E861}" srcOrd="2" destOrd="0" presId="urn:microsoft.com/office/officeart/2005/8/layout/chevron2"/>
    <dgm:cxn modelId="{9431D08D-2CDD-4118-874F-876FECA32F65}" type="presParOf" srcId="{A9D1D8C7-0E20-4AA0-98D5-1DD25C92E861}" destId="{3DC47EF9-65E5-4BF7-9A73-B80D1E97AA78}" srcOrd="0" destOrd="0" presId="urn:microsoft.com/office/officeart/2005/8/layout/chevron2"/>
    <dgm:cxn modelId="{CCA3EFC1-8927-419A-BCAE-5F845827D88A}" type="presParOf" srcId="{A9D1D8C7-0E20-4AA0-98D5-1DD25C92E861}" destId="{6E0651A2-C030-4F9A-9931-389F5D9B23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02629-42E4-4F2D-BAE5-526FFEFC5ED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536D2-022B-4A29-A0C9-F613E668E970}">
      <dgm:prSet phldrT="[Текст]"/>
      <dgm:spPr/>
      <dgm:t>
        <a:bodyPr/>
        <a:lstStyle/>
        <a:p>
          <a:r>
            <a:rPr lang="ru-RU" b="1" dirty="0" smtClean="0"/>
            <a:t>Мировоззрение человека не является постоянным и  неизменным</a:t>
          </a:r>
          <a:endParaRPr lang="ru-RU" b="1" dirty="0"/>
        </a:p>
      </dgm:t>
    </dgm:pt>
    <dgm:pt modelId="{4CFB999C-B82C-40E3-89B1-A12E4601FDBC}" type="parTrans" cxnId="{6B616A0E-E885-4E47-BECD-BA6F1D5504D7}">
      <dgm:prSet/>
      <dgm:spPr/>
      <dgm:t>
        <a:bodyPr/>
        <a:lstStyle/>
        <a:p>
          <a:endParaRPr lang="ru-RU"/>
        </a:p>
      </dgm:t>
    </dgm:pt>
    <dgm:pt modelId="{38A988C2-7AED-4266-A8BE-02AB5B98464F}" type="sibTrans" cxnId="{6B616A0E-E885-4E47-BECD-BA6F1D5504D7}">
      <dgm:prSet/>
      <dgm:spPr/>
      <dgm:t>
        <a:bodyPr/>
        <a:lstStyle/>
        <a:p>
          <a:endParaRPr lang="ru-RU"/>
        </a:p>
      </dgm:t>
    </dgm:pt>
    <dgm:pt modelId="{36324963-4567-40E0-BB97-CA3171FBB51A}">
      <dgm:prSet phldrT="[Текст]"/>
      <dgm:spPr/>
      <dgm:t>
        <a:bodyPr/>
        <a:lstStyle/>
        <a:p>
          <a:r>
            <a:rPr lang="ru-RU" dirty="0" smtClean="0"/>
            <a:t>Каждое поколение меняет своё </a:t>
          </a:r>
          <a:r>
            <a:rPr lang="ru-RU" b="1" dirty="0" smtClean="0"/>
            <a:t>мировоззрение</a:t>
          </a:r>
          <a:r>
            <a:rPr lang="ru-RU" dirty="0" smtClean="0"/>
            <a:t> в соответствии с представлениями о мире и процессах физических и социальных, в нем происходящих</a:t>
          </a:r>
          <a:endParaRPr lang="ru-RU" dirty="0"/>
        </a:p>
      </dgm:t>
    </dgm:pt>
    <dgm:pt modelId="{F7A88D0B-1A1E-40D7-960B-7DCDE9056A71}" type="parTrans" cxnId="{22A5DBB4-16CA-46B5-A823-698BDD145F1B}">
      <dgm:prSet/>
      <dgm:spPr/>
      <dgm:t>
        <a:bodyPr/>
        <a:lstStyle/>
        <a:p>
          <a:endParaRPr lang="ru-RU"/>
        </a:p>
      </dgm:t>
    </dgm:pt>
    <dgm:pt modelId="{4E53A3EC-4FEB-49AC-B16B-6D97255E70D8}" type="sibTrans" cxnId="{22A5DBB4-16CA-46B5-A823-698BDD145F1B}">
      <dgm:prSet/>
      <dgm:spPr/>
      <dgm:t>
        <a:bodyPr/>
        <a:lstStyle/>
        <a:p>
          <a:endParaRPr lang="ru-RU"/>
        </a:p>
      </dgm:t>
    </dgm:pt>
    <dgm:pt modelId="{85D0934C-1F17-4A75-9C7E-17ECDD8D71AD}">
      <dgm:prSet phldrT="[Текст]"/>
      <dgm:spPr/>
      <dgm:t>
        <a:bodyPr/>
        <a:lstStyle/>
        <a:p>
          <a:r>
            <a:rPr lang="ru-RU" dirty="0" smtClean="0"/>
            <a:t>Человек, обладающий </a:t>
          </a:r>
          <a:r>
            <a:rPr lang="ru-RU" b="1" dirty="0" smtClean="0"/>
            <a:t>современными</a:t>
          </a:r>
          <a:r>
            <a:rPr lang="ru-RU" dirty="0" smtClean="0"/>
            <a:t> технологическими и инженерными знаниями, способный к познанию мира, т.е. обладающий </a:t>
          </a:r>
          <a:r>
            <a:rPr lang="ru-RU" b="1" dirty="0" smtClean="0"/>
            <a:t>исследовательскими умениями</a:t>
          </a:r>
          <a:endParaRPr lang="ru-RU" b="1" dirty="0"/>
        </a:p>
      </dgm:t>
    </dgm:pt>
    <dgm:pt modelId="{3B5F8263-1846-4896-904A-3F5E86C7557F}" type="sibTrans" cxnId="{AD49A00C-9F68-4DB8-92FE-91322F0F8727}">
      <dgm:prSet/>
      <dgm:spPr/>
      <dgm:t>
        <a:bodyPr/>
        <a:lstStyle/>
        <a:p>
          <a:endParaRPr lang="ru-RU"/>
        </a:p>
      </dgm:t>
    </dgm:pt>
    <dgm:pt modelId="{1EA2C0E5-884D-4252-AF3B-8371304C2BDA}" type="parTrans" cxnId="{AD49A00C-9F68-4DB8-92FE-91322F0F8727}">
      <dgm:prSet/>
      <dgm:spPr/>
      <dgm:t>
        <a:bodyPr/>
        <a:lstStyle/>
        <a:p>
          <a:endParaRPr lang="ru-RU"/>
        </a:p>
      </dgm:t>
    </dgm:pt>
    <dgm:pt modelId="{50DD6C20-30AC-4E01-8AE5-38F5D607AD4D}">
      <dgm:prSet phldrT="[Текст]"/>
      <dgm:spPr/>
      <dgm:t>
        <a:bodyPr/>
        <a:lstStyle/>
        <a:p>
          <a:r>
            <a:rPr lang="ru-RU" b="1" dirty="0" smtClean="0"/>
            <a:t>Главная движущая сила цифровой индустриализации</a:t>
          </a:r>
          <a:endParaRPr lang="ru-RU" b="1" dirty="0"/>
        </a:p>
      </dgm:t>
    </dgm:pt>
    <dgm:pt modelId="{C4EBD646-2FCF-4C95-BC3E-4E107992F9B5}" type="sibTrans" cxnId="{701130BD-7544-445A-BA8B-0B68DAC8840C}">
      <dgm:prSet/>
      <dgm:spPr/>
      <dgm:t>
        <a:bodyPr/>
        <a:lstStyle/>
        <a:p>
          <a:endParaRPr lang="ru-RU"/>
        </a:p>
      </dgm:t>
    </dgm:pt>
    <dgm:pt modelId="{96445EB7-205E-4EF3-BB9C-F060461F96EC}" type="parTrans" cxnId="{701130BD-7544-445A-BA8B-0B68DAC8840C}">
      <dgm:prSet/>
      <dgm:spPr/>
      <dgm:t>
        <a:bodyPr/>
        <a:lstStyle/>
        <a:p>
          <a:endParaRPr lang="ru-RU"/>
        </a:p>
      </dgm:t>
    </dgm:pt>
    <dgm:pt modelId="{2A9B6A8F-C188-4889-B69E-BD6A941D10B6}" type="pres">
      <dgm:prSet presAssocID="{55802629-42E4-4F2D-BAE5-526FFEFC5E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9DF16-F5CC-4AC9-AC4A-2A2824FA6786}" type="pres">
      <dgm:prSet presAssocID="{D12536D2-022B-4A29-A0C9-F613E668E970}" presName="composite" presStyleCnt="0"/>
      <dgm:spPr/>
    </dgm:pt>
    <dgm:pt modelId="{C6ADBE8F-4D00-4DFE-9A32-0B2456DFE29A}" type="pres">
      <dgm:prSet presAssocID="{D12536D2-022B-4A29-A0C9-F613E668E97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A8E47-FB51-4DEC-9834-CC734DAA7B26}" type="pres">
      <dgm:prSet presAssocID="{D12536D2-022B-4A29-A0C9-F613E668E970}" presName="parSh" presStyleLbl="node1" presStyleIdx="0" presStyleCnt="2"/>
      <dgm:spPr/>
      <dgm:t>
        <a:bodyPr/>
        <a:lstStyle/>
        <a:p>
          <a:endParaRPr lang="ru-RU"/>
        </a:p>
      </dgm:t>
    </dgm:pt>
    <dgm:pt modelId="{90EF5FD6-CE36-470C-B8D3-0D6F85CE3ACA}" type="pres">
      <dgm:prSet presAssocID="{D12536D2-022B-4A29-A0C9-F613E668E970}" presName="desTx" presStyleLbl="fgAcc1" presStyleIdx="0" presStyleCnt="2" custLinFactNeighborX="-1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F43F2-7E98-4235-B33E-4775D68F1548}" type="pres">
      <dgm:prSet presAssocID="{38A988C2-7AED-4266-A8BE-02AB5B98464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962375E-2258-4EA0-B663-3DF45B99F41F}" type="pres">
      <dgm:prSet presAssocID="{38A988C2-7AED-4266-A8BE-02AB5B98464F}" presName="connTx" presStyleLbl="sibTrans2D1" presStyleIdx="0" presStyleCnt="1"/>
      <dgm:spPr/>
      <dgm:t>
        <a:bodyPr/>
        <a:lstStyle/>
        <a:p>
          <a:endParaRPr lang="ru-RU"/>
        </a:p>
      </dgm:t>
    </dgm:pt>
    <dgm:pt modelId="{BBB5405A-D34D-4040-ADC5-3F8F82D0FFCC}" type="pres">
      <dgm:prSet presAssocID="{50DD6C20-30AC-4E01-8AE5-38F5D607AD4D}" presName="composite" presStyleCnt="0"/>
      <dgm:spPr/>
    </dgm:pt>
    <dgm:pt modelId="{51CC7360-B181-4ABD-AAB9-AA31E57E75D8}" type="pres">
      <dgm:prSet presAssocID="{50DD6C20-30AC-4E01-8AE5-38F5D607AD4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2EE1F-5F56-4FB5-94A3-F16623C37FDD}" type="pres">
      <dgm:prSet presAssocID="{50DD6C20-30AC-4E01-8AE5-38F5D607AD4D}" presName="parSh" presStyleLbl="node1" presStyleIdx="1" presStyleCnt="2" custLinFactNeighborX="-25259"/>
      <dgm:spPr/>
      <dgm:t>
        <a:bodyPr/>
        <a:lstStyle/>
        <a:p>
          <a:endParaRPr lang="ru-RU"/>
        </a:p>
      </dgm:t>
    </dgm:pt>
    <dgm:pt modelId="{8DE06684-9125-4A5D-8977-F9D07D240228}" type="pres">
      <dgm:prSet presAssocID="{50DD6C20-30AC-4E01-8AE5-38F5D607AD4D}" presName="desTx" presStyleLbl="fgAcc1" presStyleIdx="1" presStyleCnt="2" custLinFactNeighborX="-38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616A0E-E885-4E47-BECD-BA6F1D5504D7}" srcId="{55802629-42E4-4F2D-BAE5-526FFEFC5ED0}" destId="{D12536D2-022B-4A29-A0C9-F613E668E970}" srcOrd="0" destOrd="0" parTransId="{4CFB999C-B82C-40E3-89B1-A12E4601FDBC}" sibTransId="{38A988C2-7AED-4266-A8BE-02AB5B98464F}"/>
    <dgm:cxn modelId="{AD49A00C-9F68-4DB8-92FE-91322F0F8727}" srcId="{50DD6C20-30AC-4E01-8AE5-38F5D607AD4D}" destId="{85D0934C-1F17-4A75-9C7E-17ECDD8D71AD}" srcOrd="0" destOrd="0" parTransId="{1EA2C0E5-884D-4252-AF3B-8371304C2BDA}" sibTransId="{3B5F8263-1846-4896-904A-3F5E86C7557F}"/>
    <dgm:cxn modelId="{B6D30E74-50BC-420C-80FB-D168B9065B24}" type="presOf" srcId="{50DD6C20-30AC-4E01-8AE5-38F5D607AD4D}" destId="{51CC7360-B181-4ABD-AAB9-AA31E57E75D8}" srcOrd="0" destOrd="0" presId="urn:microsoft.com/office/officeart/2005/8/layout/process3"/>
    <dgm:cxn modelId="{0DB3F022-35C5-45AC-8491-28FC31797C34}" type="presOf" srcId="{38A988C2-7AED-4266-A8BE-02AB5B98464F}" destId="{3962375E-2258-4EA0-B663-3DF45B99F41F}" srcOrd="1" destOrd="0" presId="urn:microsoft.com/office/officeart/2005/8/layout/process3"/>
    <dgm:cxn modelId="{0FAF53BD-0321-4BD1-86C3-F580034F3073}" type="presOf" srcId="{D12536D2-022B-4A29-A0C9-F613E668E970}" destId="{C6ADBE8F-4D00-4DFE-9A32-0B2456DFE29A}" srcOrd="0" destOrd="0" presId="urn:microsoft.com/office/officeart/2005/8/layout/process3"/>
    <dgm:cxn modelId="{3B4AE41B-3C18-446A-A6EF-C335DDC646E2}" type="presOf" srcId="{D12536D2-022B-4A29-A0C9-F613E668E970}" destId="{939A8E47-FB51-4DEC-9834-CC734DAA7B26}" srcOrd="1" destOrd="0" presId="urn:microsoft.com/office/officeart/2005/8/layout/process3"/>
    <dgm:cxn modelId="{EA907612-5094-45B0-9FE3-55980E9DBDE4}" type="presOf" srcId="{36324963-4567-40E0-BB97-CA3171FBB51A}" destId="{90EF5FD6-CE36-470C-B8D3-0D6F85CE3ACA}" srcOrd="0" destOrd="0" presId="urn:microsoft.com/office/officeart/2005/8/layout/process3"/>
    <dgm:cxn modelId="{680A128D-4227-4F1B-A404-0A3EDBF33F77}" type="presOf" srcId="{85D0934C-1F17-4A75-9C7E-17ECDD8D71AD}" destId="{8DE06684-9125-4A5D-8977-F9D07D240228}" srcOrd="0" destOrd="0" presId="urn:microsoft.com/office/officeart/2005/8/layout/process3"/>
    <dgm:cxn modelId="{4DA432F1-6D54-450F-9CA1-E1B421B2D14B}" type="presOf" srcId="{55802629-42E4-4F2D-BAE5-526FFEFC5ED0}" destId="{2A9B6A8F-C188-4889-B69E-BD6A941D10B6}" srcOrd="0" destOrd="0" presId="urn:microsoft.com/office/officeart/2005/8/layout/process3"/>
    <dgm:cxn modelId="{701130BD-7544-445A-BA8B-0B68DAC8840C}" srcId="{55802629-42E4-4F2D-BAE5-526FFEFC5ED0}" destId="{50DD6C20-30AC-4E01-8AE5-38F5D607AD4D}" srcOrd="1" destOrd="0" parTransId="{96445EB7-205E-4EF3-BB9C-F060461F96EC}" sibTransId="{C4EBD646-2FCF-4C95-BC3E-4E107992F9B5}"/>
    <dgm:cxn modelId="{22A5DBB4-16CA-46B5-A823-698BDD145F1B}" srcId="{D12536D2-022B-4A29-A0C9-F613E668E970}" destId="{36324963-4567-40E0-BB97-CA3171FBB51A}" srcOrd="0" destOrd="0" parTransId="{F7A88D0B-1A1E-40D7-960B-7DCDE9056A71}" sibTransId="{4E53A3EC-4FEB-49AC-B16B-6D97255E70D8}"/>
    <dgm:cxn modelId="{46CFB856-5E55-4AFB-B4C5-78DFB4D6E466}" type="presOf" srcId="{38A988C2-7AED-4266-A8BE-02AB5B98464F}" destId="{D5EF43F2-7E98-4235-B33E-4775D68F1548}" srcOrd="0" destOrd="0" presId="urn:microsoft.com/office/officeart/2005/8/layout/process3"/>
    <dgm:cxn modelId="{76947EE8-E1BE-4DDE-80BD-8842DEBABCDE}" type="presOf" srcId="{50DD6C20-30AC-4E01-8AE5-38F5D607AD4D}" destId="{0E62EE1F-5F56-4FB5-94A3-F16623C37FDD}" srcOrd="1" destOrd="0" presId="urn:microsoft.com/office/officeart/2005/8/layout/process3"/>
    <dgm:cxn modelId="{EE7C1281-7E83-40F7-8360-3C88B673D38D}" type="presParOf" srcId="{2A9B6A8F-C188-4889-B69E-BD6A941D10B6}" destId="{DA29DF16-F5CC-4AC9-AC4A-2A2824FA6786}" srcOrd="0" destOrd="0" presId="urn:microsoft.com/office/officeart/2005/8/layout/process3"/>
    <dgm:cxn modelId="{B7BDBA66-D283-48F2-9313-4D6CFE1528A3}" type="presParOf" srcId="{DA29DF16-F5CC-4AC9-AC4A-2A2824FA6786}" destId="{C6ADBE8F-4D00-4DFE-9A32-0B2456DFE29A}" srcOrd="0" destOrd="0" presId="urn:microsoft.com/office/officeart/2005/8/layout/process3"/>
    <dgm:cxn modelId="{93E8BBF4-E3D3-4DFF-B8D2-AE32303CF807}" type="presParOf" srcId="{DA29DF16-F5CC-4AC9-AC4A-2A2824FA6786}" destId="{939A8E47-FB51-4DEC-9834-CC734DAA7B26}" srcOrd="1" destOrd="0" presId="urn:microsoft.com/office/officeart/2005/8/layout/process3"/>
    <dgm:cxn modelId="{DF669953-4078-48F0-A9C0-4FC375201B6D}" type="presParOf" srcId="{DA29DF16-F5CC-4AC9-AC4A-2A2824FA6786}" destId="{90EF5FD6-CE36-470C-B8D3-0D6F85CE3ACA}" srcOrd="2" destOrd="0" presId="urn:microsoft.com/office/officeart/2005/8/layout/process3"/>
    <dgm:cxn modelId="{AB3FAF65-581C-4166-8929-7CECE5033669}" type="presParOf" srcId="{2A9B6A8F-C188-4889-B69E-BD6A941D10B6}" destId="{D5EF43F2-7E98-4235-B33E-4775D68F1548}" srcOrd="1" destOrd="0" presId="urn:microsoft.com/office/officeart/2005/8/layout/process3"/>
    <dgm:cxn modelId="{3F7172AA-8F0B-46D2-8A98-612C2C5D48FC}" type="presParOf" srcId="{D5EF43F2-7E98-4235-B33E-4775D68F1548}" destId="{3962375E-2258-4EA0-B663-3DF45B99F41F}" srcOrd="0" destOrd="0" presId="urn:microsoft.com/office/officeart/2005/8/layout/process3"/>
    <dgm:cxn modelId="{9A0641B7-9FBB-4D30-A774-FD022B4141C8}" type="presParOf" srcId="{2A9B6A8F-C188-4889-B69E-BD6A941D10B6}" destId="{BBB5405A-D34D-4040-ADC5-3F8F82D0FFCC}" srcOrd="2" destOrd="0" presId="urn:microsoft.com/office/officeart/2005/8/layout/process3"/>
    <dgm:cxn modelId="{5F48E3D9-6781-4364-A9BD-AA2436125EEB}" type="presParOf" srcId="{BBB5405A-D34D-4040-ADC5-3F8F82D0FFCC}" destId="{51CC7360-B181-4ABD-AAB9-AA31E57E75D8}" srcOrd="0" destOrd="0" presId="urn:microsoft.com/office/officeart/2005/8/layout/process3"/>
    <dgm:cxn modelId="{C28CA937-07D2-4D3A-B4C6-3845ACFE1D98}" type="presParOf" srcId="{BBB5405A-D34D-4040-ADC5-3F8F82D0FFCC}" destId="{0E62EE1F-5F56-4FB5-94A3-F16623C37FDD}" srcOrd="1" destOrd="0" presId="urn:microsoft.com/office/officeart/2005/8/layout/process3"/>
    <dgm:cxn modelId="{0E2D2D72-BF8F-4557-BAE0-191BDADD75C0}" type="presParOf" srcId="{BBB5405A-D34D-4040-ADC5-3F8F82D0FFCC}" destId="{8DE06684-9125-4A5D-8977-F9D07D24022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802629-42E4-4F2D-BAE5-526FFEFC5ED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D0934C-1F17-4A75-9C7E-17ECDD8D71AD}">
      <dgm:prSet phldrT="[Текст]" custT="1"/>
      <dgm:spPr/>
      <dgm:t>
        <a:bodyPr/>
        <a:lstStyle/>
        <a:p>
          <a:r>
            <a:rPr lang="ru-RU" sz="1600" dirty="0" smtClean="0"/>
            <a:t>В </a:t>
          </a:r>
          <a:r>
            <a:rPr lang="ru-RU" sz="1600" b="1" dirty="0" smtClean="0"/>
            <a:t>1 МОК </a:t>
          </a:r>
          <a:r>
            <a:rPr lang="ru-RU" sz="1600" dirty="0" smtClean="0"/>
            <a:t>- это "перевернутое обучение", когда теория осваивается в рамках самостоятельной работы с использованием цифровых технологий и  усиливается практическая работа по  приобретению </a:t>
          </a:r>
          <a:r>
            <a:rPr lang="ru-RU" sz="1600" b="1" dirty="0" smtClean="0"/>
            <a:t>исследовательских навыков</a:t>
          </a:r>
          <a:endParaRPr lang="ru-RU" sz="1600" b="1" dirty="0"/>
        </a:p>
      </dgm:t>
    </dgm:pt>
    <dgm:pt modelId="{3B5F8263-1846-4896-904A-3F5E86C7557F}" type="sibTrans" cxnId="{AD49A00C-9F68-4DB8-92FE-91322F0F8727}">
      <dgm:prSet/>
      <dgm:spPr/>
      <dgm:t>
        <a:bodyPr/>
        <a:lstStyle/>
        <a:p>
          <a:endParaRPr lang="ru-RU"/>
        </a:p>
      </dgm:t>
    </dgm:pt>
    <dgm:pt modelId="{1EA2C0E5-884D-4252-AF3B-8371304C2BDA}" type="parTrans" cxnId="{AD49A00C-9F68-4DB8-92FE-91322F0F8727}">
      <dgm:prSet/>
      <dgm:spPr/>
      <dgm:t>
        <a:bodyPr/>
        <a:lstStyle/>
        <a:p>
          <a:endParaRPr lang="ru-RU"/>
        </a:p>
      </dgm:t>
    </dgm:pt>
    <dgm:pt modelId="{50DD6C20-30AC-4E01-8AE5-38F5D607AD4D}">
      <dgm:prSet phldrT="[Текст]" custT="1"/>
      <dgm:spPr/>
      <dgm:t>
        <a:bodyPr/>
        <a:lstStyle/>
        <a:p>
          <a:r>
            <a:rPr lang="ru-RU" sz="1600" b="1" dirty="0" smtClean="0"/>
            <a:t>Современные технологические решения позволяют по-новому строить образовательный процесс</a:t>
          </a:r>
          <a:endParaRPr lang="ru-RU" sz="1600" b="1" dirty="0"/>
        </a:p>
      </dgm:t>
    </dgm:pt>
    <dgm:pt modelId="{C4EBD646-2FCF-4C95-BC3E-4E107992F9B5}" type="sibTrans" cxnId="{701130BD-7544-445A-BA8B-0B68DAC8840C}">
      <dgm:prSet/>
      <dgm:spPr/>
      <dgm:t>
        <a:bodyPr/>
        <a:lstStyle/>
        <a:p>
          <a:endParaRPr lang="ru-RU"/>
        </a:p>
      </dgm:t>
    </dgm:pt>
    <dgm:pt modelId="{96445EB7-205E-4EF3-BB9C-F060461F96EC}" type="parTrans" cxnId="{701130BD-7544-445A-BA8B-0B68DAC8840C}">
      <dgm:prSet/>
      <dgm:spPr/>
      <dgm:t>
        <a:bodyPr/>
        <a:lstStyle/>
        <a:p>
          <a:endParaRPr lang="ru-RU"/>
        </a:p>
      </dgm:t>
    </dgm:pt>
    <dgm:pt modelId="{2A9B6A8F-C188-4889-B69E-BD6A941D10B6}" type="pres">
      <dgm:prSet presAssocID="{55802629-42E4-4F2D-BAE5-526FFEFC5E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5405A-D34D-4040-ADC5-3F8F82D0FFCC}" type="pres">
      <dgm:prSet presAssocID="{50DD6C20-30AC-4E01-8AE5-38F5D607AD4D}" presName="composite" presStyleCnt="0"/>
      <dgm:spPr/>
    </dgm:pt>
    <dgm:pt modelId="{51CC7360-B181-4ABD-AAB9-AA31E57E75D8}" type="pres">
      <dgm:prSet presAssocID="{50DD6C20-30AC-4E01-8AE5-38F5D607AD4D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2EE1F-5F56-4FB5-94A3-F16623C37FDD}" type="pres">
      <dgm:prSet presAssocID="{50DD6C20-30AC-4E01-8AE5-38F5D607AD4D}" presName="parSh" presStyleLbl="node1" presStyleIdx="0" presStyleCnt="1" custScaleY="96997" custLinFactNeighborX="437" custLinFactNeighborY="-16320"/>
      <dgm:spPr/>
      <dgm:t>
        <a:bodyPr/>
        <a:lstStyle/>
        <a:p>
          <a:endParaRPr lang="ru-RU"/>
        </a:p>
      </dgm:t>
    </dgm:pt>
    <dgm:pt modelId="{8DE06684-9125-4A5D-8977-F9D07D240228}" type="pres">
      <dgm:prSet presAssocID="{50DD6C20-30AC-4E01-8AE5-38F5D607AD4D}" presName="desTx" presStyleLbl="fgAcc1" presStyleIdx="0" presStyleCnt="1" custLinFactNeighborX="-12288" custLinFactNeighborY="3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9A00C-9F68-4DB8-92FE-91322F0F8727}" srcId="{50DD6C20-30AC-4E01-8AE5-38F5D607AD4D}" destId="{85D0934C-1F17-4A75-9C7E-17ECDD8D71AD}" srcOrd="0" destOrd="0" parTransId="{1EA2C0E5-884D-4252-AF3B-8371304C2BDA}" sibTransId="{3B5F8263-1846-4896-904A-3F5E86C7557F}"/>
    <dgm:cxn modelId="{A1AD8883-87D5-4B1D-8E5C-0559F7AF8B17}" type="presOf" srcId="{85D0934C-1F17-4A75-9C7E-17ECDD8D71AD}" destId="{8DE06684-9125-4A5D-8977-F9D07D240228}" srcOrd="0" destOrd="0" presId="urn:microsoft.com/office/officeart/2005/8/layout/process3"/>
    <dgm:cxn modelId="{B6BD8AE1-88DC-43F7-B46D-64750FD0AA26}" type="presOf" srcId="{55802629-42E4-4F2D-BAE5-526FFEFC5ED0}" destId="{2A9B6A8F-C188-4889-B69E-BD6A941D10B6}" srcOrd="0" destOrd="0" presId="urn:microsoft.com/office/officeart/2005/8/layout/process3"/>
    <dgm:cxn modelId="{E12C63A5-513C-4A69-B7D9-8CA8895D5E56}" type="presOf" srcId="{50DD6C20-30AC-4E01-8AE5-38F5D607AD4D}" destId="{51CC7360-B181-4ABD-AAB9-AA31E57E75D8}" srcOrd="0" destOrd="0" presId="urn:microsoft.com/office/officeart/2005/8/layout/process3"/>
    <dgm:cxn modelId="{701130BD-7544-445A-BA8B-0B68DAC8840C}" srcId="{55802629-42E4-4F2D-BAE5-526FFEFC5ED0}" destId="{50DD6C20-30AC-4E01-8AE5-38F5D607AD4D}" srcOrd="0" destOrd="0" parTransId="{96445EB7-205E-4EF3-BB9C-F060461F96EC}" sibTransId="{C4EBD646-2FCF-4C95-BC3E-4E107992F9B5}"/>
    <dgm:cxn modelId="{4062B2A4-3E89-4EF8-8CDD-3281A46D1E7A}" type="presOf" srcId="{50DD6C20-30AC-4E01-8AE5-38F5D607AD4D}" destId="{0E62EE1F-5F56-4FB5-94A3-F16623C37FDD}" srcOrd="1" destOrd="0" presId="urn:microsoft.com/office/officeart/2005/8/layout/process3"/>
    <dgm:cxn modelId="{AAFB3ACB-F99E-47F9-9305-B63D7DE3B6B6}" type="presParOf" srcId="{2A9B6A8F-C188-4889-B69E-BD6A941D10B6}" destId="{BBB5405A-D34D-4040-ADC5-3F8F82D0FFCC}" srcOrd="0" destOrd="0" presId="urn:microsoft.com/office/officeart/2005/8/layout/process3"/>
    <dgm:cxn modelId="{73EAE20F-A65F-4AAC-8C3A-ED04966DD484}" type="presParOf" srcId="{BBB5405A-D34D-4040-ADC5-3F8F82D0FFCC}" destId="{51CC7360-B181-4ABD-AAB9-AA31E57E75D8}" srcOrd="0" destOrd="0" presId="urn:microsoft.com/office/officeart/2005/8/layout/process3"/>
    <dgm:cxn modelId="{F58B6AD7-0C12-4A5D-8AD5-5BD0336BBC9B}" type="presParOf" srcId="{BBB5405A-D34D-4040-ADC5-3F8F82D0FFCC}" destId="{0E62EE1F-5F56-4FB5-94A3-F16623C37FDD}" srcOrd="1" destOrd="0" presId="urn:microsoft.com/office/officeart/2005/8/layout/process3"/>
    <dgm:cxn modelId="{D3CAB24C-4353-4997-AE74-7952DF75A123}" type="presParOf" srcId="{BBB5405A-D34D-4040-ADC5-3F8F82D0FFCC}" destId="{8DE06684-9125-4A5D-8977-F9D07D24022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D9FB4-8403-43CB-8C8E-39E97C4E6D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FF10C22-B3E7-42A0-83CF-9C10C756DA83}">
      <dgm:prSet phldrT="[Текст]"/>
      <dgm:spPr/>
      <dgm:t>
        <a:bodyPr/>
        <a:lstStyle/>
        <a:p>
          <a:r>
            <a:rPr lang="ru-RU" dirty="0" smtClean="0"/>
            <a:t>Теория дома</a:t>
          </a:r>
          <a:endParaRPr lang="ru-RU" dirty="0"/>
        </a:p>
      </dgm:t>
    </dgm:pt>
    <dgm:pt modelId="{B248958A-5C18-4394-9A2A-519AE6C3CA80}" type="parTrans" cxnId="{D32FB24B-B097-4820-AC4F-CDABC03A4BDA}">
      <dgm:prSet/>
      <dgm:spPr/>
      <dgm:t>
        <a:bodyPr/>
        <a:lstStyle/>
        <a:p>
          <a:endParaRPr lang="ru-RU"/>
        </a:p>
      </dgm:t>
    </dgm:pt>
    <dgm:pt modelId="{73255730-17CC-4612-8572-D14C452767B8}" type="sibTrans" cxnId="{D32FB24B-B097-4820-AC4F-CDABC03A4BDA}">
      <dgm:prSet/>
      <dgm:spPr/>
      <dgm:t>
        <a:bodyPr/>
        <a:lstStyle/>
        <a:p>
          <a:endParaRPr lang="ru-RU"/>
        </a:p>
      </dgm:t>
    </dgm:pt>
    <dgm:pt modelId="{15CC0640-FFBB-4CC7-8CDC-D4DDE14F6626}">
      <dgm:prSet phldrT="[Текст]"/>
      <dgm:spPr>
        <a:solidFill>
          <a:srgbClr val="9A57CD"/>
        </a:solidFill>
      </dgm:spPr>
      <dgm:t>
        <a:bodyPr/>
        <a:lstStyle/>
        <a:p>
          <a:r>
            <a:rPr lang="ru-RU" dirty="0" smtClean="0"/>
            <a:t>Практика в школе</a:t>
          </a:r>
          <a:endParaRPr lang="ru-RU" dirty="0"/>
        </a:p>
      </dgm:t>
    </dgm:pt>
    <dgm:pt modelId="{DB85ECB9-637A-4E54-9B9A-540AE0FAC7FF}" type="parTrans" cxnId="{423F7694-D43B-4B86-AD5B-0CDF682EBDD3}">
      <dgm:prSet/>
      <dgm:spPr/>
      <dgm:t>
        <a:bodyPr/>
        <a:lstStyle/>
        <a:p>
          <a:endParaRPr lang="ru-RU"/>
        </a:p>
      </dgm:t>
    </dgm:pt>
    <dgm:pt modelId="{D90AA86A-1C59-4A78-9503-BFEB1B64D8BF}" type="sibTrans" cxnId="{423F7694-D43B-4B86-AD5B-0CDF682EBDD3}">
      <dgm:prSet/>
      <dgm:spPr/>
      <dgm:t>
        <a:bodyPr/>
        <a:lstStyle/>
        <a:p>
          <a:endParaRPr lang="ru-RU"/>
        </a:p>
      </dgm:t>
    </dgm:pt>
    <dgm:pt modelId="{926A5F62-BEAC-4449-846C-EC6BCD2FA786}" type="pres">
      <dgm:prSet presAssocID="{2C8D9FB4-8403-43CB-8C8E-39E97C4E6D08}" presName="Name0" presStyleCnt="0">
        <dgm:presLayoutVars>
          <dgm:dir/>
          <dgm:resizeHandles val="exact"/>
        </dgm:presLayoutVars>
      </dgm:prSet>
      <dgm:spPr/>
    </dgm:pt>
    <dgm:pt modelId="{FA42C80F-7684-4914-B6D5-B9D1E0C0BB92}" type="pres">
      <dgm:prSet presAssocID="{9FF10C22-B3E7-42A0-83CF-9C10C756DA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7264F-4F75-4146-B8ED-D223E03E8164}" type="pres">
      <dgm:prSet presAssocID="{73255730-17CC-4612-8572-D14C452767B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75287A5-1F9C-47FA-A842-C840098EA97D}" type="pres">
      <dgm:prSet presAssocID="{73255730-17CC-4612-8572-D14C452767B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04B9B32-3CE2-43A2-958B-3549E3F529A3}" type="pres">
      <dgm:prSet presAssocID="{15CC0640-FFBB-4CC7-8CDC-D4DDE14F662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DE718-5BA6-4DAA-A25A-6899DEC6B56F}" type="presOf" srcId="{15CC0640-FFBB-4CC7-8CDC-D4DDE14F6626}" destId="{A04B9B32-3CE2-43A2-958B-3549E3F529A3}" srcOrd="0" destOrd="0" presId="urn:microsoft.com/office/officeart/2005/8/layout/process1"/>
    <dgm:cxn modelId="{C8C255F3-6415-4C52-AF31-B7F453D80114}" type="presOf" srcId="{9FF10C22-B3E7-42A0-83CF-9C10C756DA83}" destId="{FA42C80F-7684-4914-B6D5-B9D1E0C0BB92}" srcOrd="0" destOrd="0" presId="urn:microsoft.com/office/officeart/2005/8/layout/process1"/>
    <dgm:cxn modelId="{7AB56A6A-93A6-41A4-BEC1-ACF58C0420FC}" type="presOf" srcId="{73255730-17CC-4612-8572-D14C452767B8}" destId="{575287A5-1F9C-47FA-A842-C840098EA97D}" srcOrd="1" destOrd="0" presId="urn:microsoft.com/office/officeart/2005/8/layout/process1"/>
    <dgm:cxn modelId="{81EAD584-AC9E-4DF1-9860-793D0B728E0D}" type="presOf" srcId="{2C8D9FB4-8403-43CB-8C8E-39E97C4E6D08}" destId="{926A5F62-BEAC-4449-846C-EC6BCD2FA786}" srcOrd="0" destOrd="0" presId="urn:microsoft.com/office/officeart/2005/8/layout/process1"/>
    <dgm:cxn modelId="{D32FB24B-B097-4820-AC4F-CDABC03A4BDA}" srcId="{2C8D9FB4-8403-43CB-8C8E-39E97C4E6D08}" destId="{9FF10C22-B3E7-42A0-83CF-9C10C756DA83}" srcOrd="0" destOrd="0" parTransId="{B248958A-5C18-4394-9A2A-519AE6C3CA80}" sibTransId="{73255730-17CC-4612-8572-D14C452767B8}"/>
    <dgm:cxn modelId="{B4F2428B-65B0-48E7-857B-22FBF66543A7}" type="presOf" srcId="{73255730-17CC-4612-8572-D14C452767B8}" destId="{F777264F-4F75-4146-B8ED-D223E03E8164}" srcOrd="0" destOrd="0" presId="urn:microsoft.com/office/officeart/2005/8/layout/process1"/>
    <dgm:cxn modelId="{423F7694-D43B-4B86-AD5B-0CDF682EBDD3}" srcId="{2C8D9FB4-8403-43CB-8C8E-39E97C4E6D08}" destId="{15CC0640-FFBB-4CC7-8CDC-D4DDE14F6626}" srcOrd="1" destOrd="0" parTransId="{DB85ECB9-637A-4E54-9B9A-540AE0FAC7FF}" sibTransId="{D90AA86A-1C59-4A78-9503-BFEB1B64D8BF}"/>
    <dgm:cxn modelId="{56C4333B-75EC-4B3C-9811-9A28BD119AB7}" type="presParOf" srcId="{926A5F62-BEAC-4449-846C-EC6BCD2FA786}" destId="{FA42C80F-7684-4914-B6D5-B9D1E0C0BB92}" srcOrd="0" destOrd="0" presId="urn:microsoft.com/office/officeart/2005/8/layout/process1"/>
    <dgm:cxn modelId="{86BBF4AF-01DC-4DD6-AE27-A3E1E7E9F573}" type="presParOf" srcId="{926A5F62-BEAC-4449-846C-EC6BCD2FA786}" destId="{F777264F-4F75-4146-B8ED-D223E03E8164}" srcOrd="1" destOrd="0" presId="urn:microsoft.com/office/officeart/2005/8/layout/process1"/>
    <dgm:cxn modelId="{3EFCEBF6-B51E-4F3E-A57F-85A292C0C8F8}" type="presParOf" srcId="{F777264F-4F75-4146-B8ED-D223E03E8164}" destId="{575287A5-1F9C-47FA-A842-C840098EA97D}" srcOrd="0" destOrd="0" presId="urn:microsoft.com/office/officeart/2005/8/layout/process1"/>
    <dgm:cxn modelId="{2BC5C7CE-66C1-4A54-82B0-47FDBF93682D}" type="presParOf" srcId="{926A5F62-BEAC-4449-846C-EC6BCD2FA786}" destId="{A04B9B32-3CE2-43A2-958B-3549E3F529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4E6AC9-6653-431C-9375-CAD77E1C9079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1D6F8FD8-77CE-4A45-BB32-4A3A01FEAD82}">
      <dgm:prSet phldrT="[Текст]"/>
      <dgm:spPr/>
      <dgm:t>
        <a:bodyPr/>
        <a:lstStyle/>
        <a:p>
          <a:r>
            <a:rPr lang="ru-RU" b="1" dirty="0" smtClean="0">
              <a:solidFill>
                <a:srgbClr val="92D050"/>
              </a:solidFill>
            </a:rPr>
            <a:t>1этап</a:t>
          </a:r>
          <a:r>
            <a:rPr lang="ru-RU" b="1" dirty="0" smtClean="0"/>
            <a:t> организационный:</a:t>
          </a:r>
        </a:p>
        <a:p>
          <a:r>
            <a:rPr lang="ru-RU" dirty="0" smtClean="0"/>
            <a:t>внесение необходимых изменений в программы, планы, организационные мероприятия по формированию баз данных проектов</a:t>
          </a:r>
          <a:endParaRPr lang="ru-RU" dirty="0"/>
        </a:p>
      </dgm:t>
    </dgm:pt>
    <dgm:pt modelId="{6539480C-077C-42BE-B787-E65635D4DCEE}" type="parTrans" cxnId="{E5DA71B0-752C-4827-89F3-14F1820C31D5}">
      <dgm:prSet/>
      <dgm:spPr/>
      <dgm:t>
        <a:bodyPr/>
        <a:lstStyle/>
        <a:p>
          <a:endParaRPr lang="ru-RU"/>
        </a:p>
      </dgm:t>
    </dgm:pt>
    <dgm:pt modelId="{71BCADDD-9AAB-402D-B07E-0F74B39E9D71}" type="sibTrans" cxnId="{E5DA71B0-752C-4827-89F3-14F1820C31D5}">
      <dgm:prSet/>
      <dgm:spPr/>
      <dgm:t>
        <a:bodyPr/>
        <a:lstStyle/>
        <a:p>
          <a:endParaRPr lang="ru-RU"/>
        </a:p>
      </dgm:t>
    </dgm:pt>
    <dgm:pt modelId="{A9B534D7-16FC-40BE-B75D-836B1140A372}">
      <dgm:prSet phldrT="[Текст]"/>
      <dgm:spPr/>
      <dgm:t>
        <a:bodyPr/>
        <a:lstStyle/>
        <a:p>
          <a:r>
            <a:rPr lang="ru-RU" b="1" dirty="0" smtClean="0">
              <a:solidFill>
                <a:srgbClr val="92D050"/>
              </a:solidFill>
            </a:rPr>
            <a:t>2 этап</a:t>
          </a:r>
          <a:r>
            <a:rPr lang="ru-RU" dirty="0" smtClean="0"/>
            <a:t> </a:t>
          </a:r>
          <a:r>
            <a:rPr lang="ru-RU" b="1" dirty="0" smtClean="0"/>
            <a:t>основной:  </a:t>
          </a:r>
        </a:p>
        <a:p>
          <a:r>
            <a:rPr lang="ru-RU" dirty="0" smtClean="0"/>
            <a:t>работа по организации мероприятий, конкурсов и событий на основе сформированных </a:t>
          </a:r>
          <a:r>
            <a:rPr lang="ru-RU" b="1" dirty="0" smtClean="0"/>
            <a:t>исследовательских умений </a:t>
          </a:r>
          <a:r>
            <a:rPr lang="ru-RU" dirty="0" smtClean="0"/>
            <a:t>и цифровых технологий</a:t>
          </a:r>
          <a:endParaRPr lang="ru-RU" dirty="0"/>
        </a:p>
      </dgm:t>
    </dgm:pt>
    <dgm:pt modelId="{C40AF8B0-382D-492A-B820-DEBC501339E7}" type="parTrans" cxnId="{511147C6-C650-40F1-8AFD-4C1506BB3432}">
      <dgm:prSet/>
      <dgm:spPr/>
      <dgm:t>
        <a:bodyPr/>
        <a:lstStyle/>
        <a:p>
          <a:endParaRPr lang="ru-RU"/>
        </a:p>
      </dgm:t>
    </dgm:pt>
    <dgm:pt modelId="{DE0552C1-522F-4FA2-B2A8-0B6E45684BBC}" type="sibTrans" cxnId="{511147C6-C650-40F1-8AFD-4C1506BB3432}">
      <dgm:prSet/>
      <dgm:spPr/>
      <dgm:t>
        <a:bodyPr/>
        <a:lstStyle/>
        <a:p>
          <a:endParaRPr lang="ru-RU"/>
        </a:p>
      </dgm:t>
    </dgm:pt>
    <dgm:pt modelId="{D5F9694A-0630-43F5-9737-F718E5318858}">
      <dgm:prSet phldrT="[Текст]"/>
      <dgm:spPr/>
      <dgm:t>
        <a:bodyPr/>
        <a:lstStyle/>
        <a:p>
          <a:r>
            <a:rPr lang="ru-RU" b="1" dirty="0" smtClean="0">
              <a:solidFill>
                <a:srgbClr val="92D050"/>
              </a:solidFill>
            </a:rPr>
            <a:t>3 этап </a:t>
          </a:r>
          <a:r>
            <a:rPr lang="ru-RU" b="1" dirty="0" smtClean="0"/>
            <a:t>финальный:</a:t>
          </a:r>
        </a:p>
        <a:p>
          <a:r>
            <a:rPr lang="ru-RU" dirty="0" smtClean="0"/>
            <a:t>передача опыта другим образовательным организациям через проведение семинаров и </a:t>
          </a:r>
          <a:r>
            <a:rPr lang="ru-RU" dirty="0" err="1" smtClean="0"/>
            <a:t>вебинаров</a:t>
          </a:r>
          <a:endParaRPr lang="ru-RU" dirty="0" smtClean="0"/>
        </a:p>
        <a:p>
          <a:endParaRPr lang="ru-RU" dirty="0"/>
        </a:p>
      </dgm:t>
    </dgm:pt>
    <dgm:pt modelId="{6DCEB92D-3A03-45D1-A2CA-32600A061080}" type="parTrans" cxnId="{BEB66CD3-C841-4C91-89DF-C444EED83F22}">
      <dgm:prSet/>
      <dgm:spPr/>
      <dgm:t>
        <a:bodyPr/>
        <a:lstStyle/>
        <a:p>
          <a:endParaRPr lang="ru-RU"/>
        </a:p>
      </dgm:t>
    </dgm:pt>
    <dgm:pt modelId="{4D12C23B-9B68-478C-A999-21743543237B}" type="sibTrans" cxnId="{BEB66CD3-C841-4C91-89DF-C444EED83F22}">
      <dgm:prSet/>
      <dgm:spPr/>
      <dgm:t>
        <a:bodyPr/>
        <a:lstStyle/>
        <a:p>
          <a:endParaRPr lang="ru-RU"/>
        </a:p>
      </dgm:t>
    </dgm:pt>
    <dgm:pt modelId="{67001599-AC79-463C-B539-FE9843C69BBC}" type="pres">
      <dgm:prSet presAssocID="{2C4E6AC9-6653-431C-9375-CAD77E1C9079}" presName="CompostProcess" presStyleCnt="0">
        <dgm:presLayoutVars>
          <dgm:dir/>
          <dgm:resizeHandles val="exact"/>
        </dgm:presLayoutVars>
      </dgm:prSet>
      <dgm:spPr/>
    </dgm:pt>
    <dgm:pt modelId="{0F740CB1-A1DB-414B-A4CC-4C319AD7941B}" type="pres">
      <dgm:prSet presAssocID="{2C4E6AC9-6653-431C-9375-CAD77E1C9079}" presName="arrow" presStyleLbl="bgShp" presStyleIdx="0" presStyleCnt="1"/>
      <dgm:spPr/>
    </dgm:pt>
    <dgm:pt modelId="{08509A74-D81A-4444-A4F9-2D3152713E97}" type="pres">
      <dgm:prSet presAssocID="{2C4E6AC9-6653-431C-9375-CAD77E1C9079}" presName="linearProcess" presStyleCnt="0"/>
      <dgm:spPr/>
    </dgm:pt>
    <dgm:pt modelId="{F74CDE2E-0BD8-4CA9-BCB1-709BF4CD09B4}" type="pres">
      <dgm:prSet presAssocID="{1D6F8FD8-77CE-4A45-BB32-4A3A01FEAD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BE630-DE14-404E-B4DC-9C1E49CA62F4}" type="pres">
      <dgm:prSet presAssocID="{71BCADDD-9AAB-402D-B07E-0F74B39E9D71}" presName="sibTrans" presStyleCnt="0"/>
      <dgm:spPr/>
    </dgm:pt>
    <dgm:pt modelId="{94D4F2B6-D653-4D0E-A586-6BAB09033564}" type="pres">
      <dgm:prSet presAssocID="{A9B534D7-16FC-40BE-B75D-836B1140A3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4414F-64AF-4E41-B6CE-492755408EF0}" type="pres">
      <dgm:prSet presAssocID="{DE0552C1-522F-4FA2-B2A8-0B6E45684BBC}" presName="sibTrans" presStyleCnt="0"/>
      <dgm:spPr/>
    </dgm:pt>
    <dgm:pt modelId="{472AA1E7-3883-4015-BF73-957FBBF1952F}" type="pres">
      <dgm:prSet presAssocID="{D5F9694A-0630-43F5-9737-F718E531885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DE208-71EB-441C-BB2C-A9A80889EEB9}" type="presOf" srcId="{A9B534D7-16FC-40BE-B75D-836B1140A372}" destId="{94D4F2B6-D653-4D0E-A586-6BAB09033564}" srcOrd="0" destOrd="0" presId="urn:microsoft.com/office/officeart/2005/8/layout/hProcess9"/>
    <dgm:cxn modelId="{07ABEB4D-4301-4586-8C5C-47699F69CB6F}" type="presOf" srcId="{D5F9694A-0630-43F5-9737-F718E5318858}" destId="{472AA1E7-3883-4015-BF73-957FBBF1952F}" srcOrd="0" destOrd="0" presId="urn:microsoft.com/office/officeart/2005/8/layout/hProcess9"/>
    <dgm:cxn modelId="{BEB66CD3-C841-4C91-89DF-C444EED83F22}" srcId="{2C4E6AC9-6653-431C-9375-CAD77E1C9079}" destId="{D5F9694A-0630-43F5-9737-F718E5318858}" srcOrd="2" destOrd="0" parTransId="{6DCEB92D-3A03-45D1-A2CA-32600A061080}" sibTransId="{4D12C23B-9B68-478C-A999-21743543237B}"/>
    <dgm:cxn modelId="{E5DA71B0-752C-4827-89F3-14F1820C31D5}" srcId="{2C4E6AC9-6653-431C-9375-CAD77E1C9079}" destId="{1D6F8FD8-77CE-4A45-BB32-4A3A01FEAD82}" srcOrd="0" destOrd="0" parTransId="{6539480C-077C-42BE-B787-E65635D4DCEE}" sibTransId="{71BCADDD-9AAB-402D-B07E-0F74B39E9D71}"/>
    <dgm:cxn modelId="{36C8F10B-0294-4748-8F48-E1A7E630DAD8}" type="presOf" srcId="{1D6F8FD8-77CE-4A45-BB32-4A3A01FEAD82}" destId="{F74CDE2E-0BD8-4CA9-BCB1-709BF4CD09B4}" srcOrd="0" destOrd="0" presId="urn:microsoft.com/office/officeart/2005/8/layout/hProcess9"/>
    <dgm:cxn modelId="{511147C6-C650-40F1-8AFD-4C1506BB3432}" srcId="{2C4E6AC9-6653-431C-9375-CAD77E1C9079}" destId="{A9B534D7-16FC-40BE-B75D-836B1140A372}" srcOrd="1" destOrd="0" parTransId="{C40AF8B0-382D-492A-B820-DEBC501339E7}" sibTransId="{DE0552C1-522F-4FA2-B2A8-0B6E45684BBC}"/>
    <dgm:cxn modelId="{CE027F52-38ED-4E5E-9472-16961ABDA91E}" type="presOf" srcId="{2C4E6AC9-6653-431C-9375-CAD77E1C9079}" destId="{67001599-AC79-463C-B539-FE9843C69BBC}" srcOrd="0" destOrd="0" presId="urn:microsoft.com/office/officeart/2005/8/layout/hProcess9"/>
    <dgm:cxn modelId="{5A72E6DA-3736-4A5F-BAE1-3F28AED3904F}" type="presParOf" srcId="{67001599-AC79-463C-B539-FE9843C69BBC}" destId="{0F740CB1-A1DB-414B-A4CC-4C319AD7941B}" srcOrd="0" destOrd="0" presId="urn:microsoft.com/office/officeart/2005/8/layout/hProcess9"/>
    <dgm:cxn modelId="{73E65E16-48B5-4113-9B91-0DF84D0A111E}" type="presParOf" srcId="{67001599-AC79-463C-B539-FE9843C69BBC}" destId="{08509A74-D81A-4444-A4F9-2D3152713E97}" srcOrd="1" destOrd="0" presId="urn:microsoft.com/office/officeart/2005/8/layout/hProcess9"/>
    <dgm:cxn modelId="{E31C5D1A-7DAD-4175-8DC5-B9CAF968603D}" type="presParOf" srcId="{08509A74-D81A-4444-A4F9-2D3152713E97}" destId="{F74CDE2E-0BD8-4CA9-BCB1-709BF4CD09B4}" srcOrd="0" destOrd="0" presId="urn:microsoft.com/office/officeart/2005/8/layout/hProcess9"/>
    <dgm:cxn modelId="{B1D477B0-CB36-48E6-A717-FDAB8A0B5B3D}" type="presParOf" srcId="{08509A74-D81A-4444-A4F9-2D3152713E97}" destId="{B85BE630-DE14-404E-B4DC-9C1E49CA62F4}" srcOrd="1" destOrd="0" presId="urn:microsoft.com/office/officeart/2005/8/layout/hProcess9"/>
    <dgm:cxn modelId="{D67B22F5-24C1-4ACE-8733-1B5E4AAB038E}" type="presParOf" srcId="{08509A74-D81A-4444-A4F9-2D3152713E97}" destId="{94D4F2B6-D653-4D0E-A586-6BAB09033564}" srcOrd="2" destOrd="0" presId="urn:microsoft.com/office/officeart/2005/8/layout/hProcess9"/>
    <dgm:cxn modelId="{440D927D-2323-467B-8817-2C480C172D19}" type="presParOf" srcId="{08509A74-D81A-4444-A4F9-2D3152713E97}" destId="{CF04414F-64AF-4E41-B6CE-492755408EF0}" srcOrd="3" destOrd="0" presId="urn:microsoft.com/office/officeart/2005/8/layout/hProcess9"/>
    <dgm:cxn modelId="{D0C3579A-BBFB-4BD7-A298-D1D360963B71}" type="presParOf" srcId="{08509A74-D81A-4444-A4F9-2D3152713E97}" destId="{472AA1E7-3883-4015-BF73-957FBBF1952F}" srcOrd="4" destOrd="0" presId="urn:microsoft.com/office/officeart/2005/8/layout/hProcess9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0574A7-7B80-4DDB-B742-F11AF4F9E730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7B30A-5223-4626-B1A0-4FDCCB7262AC}">
      <dgm:prSet phldrT="[Текст]"/>
      <dgm:spPr/>
      <dgm:t>
        <a:bodyPr/>
        <a:lstStyle/>
        <a:p>
          <a:r>
            <a:rPr lang="ru-RU" dirty="0" smtClean="0"/>
            <a:t>Повышение интереса учащихся к </a:t>
          </a:r>
          <a:r>
            <a:rPr lang="ru-RU" b="1" dirty="0" smtClean="0"/>
            <a:t>исследовательской деятельности</a:t>
          </a:r>
          <a:r>
            <a:rPr lang="ru-RU" dirty="0" smtClean="0"/>
            <a:t> в рамках работы Станции юного техника</a:t>
          </a:r>
          <a:endParaRPr lang="ru-RU" dirty="0"/>
        </a:p>
      </dgm:t>
    </dgm:pt>
    <dgm:pt modelId="{F505EEE0-63D7-4CD3-B554-C0E843E87538}" type="parTrans" cxnId="{0D4B799B-5123-4CAF-902E-405A012B79C2}">
      <dgm:prSet/>
      <dgm:spPr/>
      <dgm:t>
        <a:bodyPr/>
        <a:lstStyle/>
        <a:p>
          <a:endParaRPr lang="ru-RU"/>
        </a:p>
      </dgm:t>
    </dgm:pt>
    <dgm:pt modelId="{EAA5651C-B01C-430C-9D16-2D9389E5F699}" type="sibTrans" cxnId="{0D4B799B-5123-4CAF-902E-405A012B79C2}">
      <dgm:prSet/>
      <dgm:spPr/>
      <dgm:t>
        <a:bodyPr/>
        <a:lstStyle/>
        <a:p>
          <a:endParaRPr lang="ru-RU"/>
        </a:p>
      </dgm:t>
    </dgm:pt>
    <dgm:pt modelId="{25DD2FDD-0217-4775-B0CB-528213749953}">
      <dgm:prSet phldrT="[Текст]"/>
      <dgm:spPr/>
      <dgm:t>
        <a:bodyPr/>
        <a:lstStyle/>
        <a:p>
          <a:r>
            <a:rPr lang="ru-RU" dirty="0" smtClean="0"/>
            <a:t>Возросшая мотивация на занятиях по предметам естественно-научного цикла в школе </a:t>
          </a:r>
          <a:endParaRPr lang="ru-RU" dirty="0"/>
        </a:p>
      </dgm:t>
    </dgm:pt>
    <dgm:pt modelId="{161A1C60-5B1D-47B3-9CB8-BBAE202A6D65}" type="parTrans" cxnId="{16B35A2C-D17C-407C-8ECB-565656118676}">
      <dgm:prSet/>
      <dgm:spPr/>
      <dgm:t>
        <a:bodyPr/>
        <a:lstStyle/>
        <a:p>
          <a:endParaRPr lang="ru-RU"/>
        </a:p>
      </dgm:t>
    </dgm:pt>
    <dgm:pt modelId="{A96E4154-CAD9-4AE8-A3B1-F1C55C1D7C33}" type="sibTrans" cxnId="{16B35A2C-D17C-407C-8ECB-565656118676}">
      <dgm:prSet/>
      <dgm:spPr/>
      <dgm:t>
        <a:bodyPr/>
        <a:lstStyle/>
        <a:p>
          <a:endParaRPr lang="ru-RU"/>
        </a:p>
      </dgm:t>
    </dgm:pt>
    <dgm:pt modelId="{8C2CA41E-3793-4AB3-9D53-D87D9D7EF99F}">
      <dgm:prSet phldrT="[Текст]"/>
      <dgm:spPr/>
      <dgm:t>
        <a:bodyPr/>
        <a:lstStyle/>
        <a:p>
          <a:r>
            <a:rPr lang="ru-RU" dirty="0" smtClean="0"/>
            <a:t>Мотивация старшеклассников к продолжению образования в научно-технической сфере</a:t>
          </a:r>
          <a:endParaRPr lang="ru-RU" dirty="0"/>
        </a:p>
      </dgm:t>
    </dgm:pt>
    <dgm:pt modelId="{6AE2B796-30DE-4B52-AE09-059F85474C97}" type="parTrans" cxnId="{2F2109B9-0BD9-4730-8C98-13620B8FF27F}">
      <dgm:prSet/>
      <dgm:spPr/>
      <dgm:t>
        <a:bodyPr/>
        <a:lstStyle/>
        <a:p>
          <a:endParaRPr lang="ru-RU"/>
        </a:p>
      </dgm:t>
    </dgm:pt>
    <dgm:pt modelId="{03BA41F4-173C-4CB0-85C9-8A18B078192D}" type="sibTrans" cxnId="{2F2109B9-0BD9-4730-8C98-13620B8FF27F}">
      <dgm:prSet/>
      <dgm:spPr/>
      <dgm:t>
        <a:bodyPr/>
        <a:lstStyle/>
        <a:p>
          <a:endParaRPr lang="ru-RU"/>
        </a:p>
      </dgm:t>
    </dgm:pt>
    <dgm:pt modelId="{A7CD8C88-EC1D-4131-8CA6-E850B461B915}" type="pres">
      <dgm:prSet presAssocID="{610574A7-7B80-4DDB-B742-F11AF4F9E7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BE32A-6F2B-4E09-BA0F-F7781027B567}" type="pres">
      <dgm:prSet presAssocID="{5777B30A-5223-4626-B1A0-4FDCCB7262AC}" presName="composite" presStyleCnt="0"/>
      <dgm:spPr/>
    </dgm:pt>
    <dgm:pt modelId="{D89D7AD3-3661-4B87-B53F-8A44F9341829}" type="pres">
      <dgm:prSet presAssocID="{5777B30A-5223-4626-B1A0-4FDCCB7262A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1059D-3774-4566-9F84-C22A9B8987B6}" type="pres">
      <dgm:prSet presAssocID="{5777B30A-5223-4626-B1A0-4FDCCB7262AC}" presName="rect2" presStyleLbl="fgImgPlace1" presStyleIdx="0" presStyleCnt="3" custScaleX="119090" custScaleY="1123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858B9384-53B0-4AFB-8D2C-F7219A30ACDD}" type="pres">
      <dgm:prSet presAssocID="{EAA5651C-B01C-430C-9D16-2D9389E5F699}" presName="sibTrans" presStyleCnt="0"/>
      <dgm:spPr/>
    </dgm:pt>
    <dgm:pt modelId="{680546C9-58C5-40BA-9426-6E70689388D2}" type="pres">
      <dgm:prSet presAssocID="{25DD2FDD-0217-4775-B0CB-528213749953}" presName="composite" presStyleCnt="0"/>
      <dgm:spPr/>
    </dgm:pt>
    <dgm:pt modelId="{D7FF468A-B623-4E3F-9F05-ACE3198B00E1}" type="pres">
      <dgm:prSet presAssocID="{25DD2FDD-0217-4775-B0CB-52821374995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F1484-0BD8-4167-8703-E610588B704C}" type="pres">
      <dgm:prSet presAssocID="{25DD2FDD-0217-4775-B0CB-528213749953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732DD76E-A6CF-43CA-B95F-A87D3C8A1B92}" type="pres">
      <dgm:prSet presAssocID="{A96E4154-CAD9-4AE8-A3B1-F1C55C1D7C33}" presName="sibTrans" presStyleCnt="0"/>
      <dgm:spPr/>
    </dgm:pt>
    <dgm:pt modelId="{30BB8293-09F6-4F79-A42C-61E4FA7796E7}" type="pres">
      <dgm:prSet presAssocID="{8C2CA41E-3793-4AB3-9D53-D87D9D7EF99F}" presName="composite" presStyleCnt="0"/>
      <dgm:spPr/>
    </dgm:pt>
    <dgm:pt modelId="{8E4E3765-EED0-44BE-B804-84C1268EE9BA}" type="pres">
      <dgm:prSet presAssocID="{8C2CA41E-3793-4AB3-9D53-D87D9D7EF99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D703E-7999-45F1-A786-148CFB908A80}" type="pres">
      <dgm:prSet presAssocID="{8C2CA41E-3793-4AB3-9D53-D87D9D7EF99F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</dgm:ptLst>
  <dgm:cxnLst>
    <dgm:cxn modelId="{0D4B799B-5123-4CAF-902E-405A012B79C2}" srcId="{610574A7-7B80-4DDB-B742-F11AF4F9E730}" destId="{5777B30A-5223-4626-B1A0-4FDCCB7262AC}" srcOrd="0" destOrd="0" parTransId="{F505EEE0-63D7-4CD3-B554-C0E843E87538}" sibTransId="{EAA5651C-B01C-430C-9D16-2D9389E5F699}"/>
    <dgm:cxn modelId="{2F2109B9-0BD9-4730-8C98-13620B8FF27F}" srcId="{610574A7-7B80-4DDB-B742-F11AF4F9E730}" destId="{8C2CA41E-3793-4AB3-9D53-D87D9D7EF99F}" srcOrd="2" destOrd="0" parTransId="{6AE2B796-30DE-4B52-AE09-059F85474C97}" sibTransId="{03BA41F4-173C-4CB0-85C9-8A18B078192D}"/>
    <dgm:cxn modelId="{16B35A2C-D17C-407C-8ECB-565656118676}" srcId="{610574A7-7B80-4DDB-B742-F11AF4F9E730}" destId="{25DD2FDD-0217-4775-B0CB-528213749953}" srcOrd="1" destOrd="0" parTransId="{161A1C60-5B1D-47B3-9CB8-BBAE202A6D65}" sibTransId="{A96E4154-CAD9-4AE8-A3B1-F1C55C1D7C33}"/>
    <dgm:cxn modelId="{F21A3B69-0F7E-4940-A98D-A2BB78529253}" type="presOf" srcId="{25DD2FDD-0217-4775-B0CB-528213749953}" destId="{D7FF468A-B623-4E3F-9F05-ACE3198B00E1}" srcOrd="0" destOrd="0" presId="urn:microsoft.com/office/officeart/2008/layout/PictureStrips"/>
    <dgm:cxn modelId="{891A2C40-DB79-4ED3-B654-A452BADCFB4A}" type="presOf" srcId="{8C2CA41E-3793-4AB3-9D53-D87D9D7EF99F}" destId="{8E4E3765-EED0-44BE-B804-84C1268EE9BA}" srcOrd="0" destOrd="0" presId="urn:microsoft.com/office/officeart/2008/layout/PictureStrips"/>
    <dgm:cxn modelId="{F47BF3D6-AFEF-42F5-918F-890558E7EA2E}" type="presOf" srcId="{610574A7-7B80-4DDB-B742-F11AF4F9E730}" destId="{A7CD8C88-EC1D-4131-8CA6-E850B461B915}" srcOrd="0" destOrd="0" presId="urn:microsoft.com/office/officeart/2008/layout/PictureStrips"/>
    <dgm:cxn modelId="{67205BF2-6253-4923-A0AE-F35A427FA0D4}" type="presOf" srcId="{5777B30A-5223-4626-B1A0-4FDCCB7262AC}" destId="{D89D7AD3-3661-4B87-B53F-8A44F9341829}" srcOrd="0" destOrd="0" presId="urn:microsoft.com/office/officeart/2008/layout/PictureStrips"/>
    <dgm:cxn modelId="{4ADE0570-5BE6-4E61-8455-D3A2347CFA42}" type="presParOf" srcId="{A7CD8C88-EC1D-4131-8CA6-E850B461B915}" destId="{3EABE32A-6F2B-4E09-BA0F-F7781027B567}" srcOrd="0" destOrd="0" presId="urn:microsoft.com/office/officeart/2008/layout/PictureStrips"/>
    <dgm:cxn modelId="{115A1ABE-373D-4666-9461-1FAB8D9F57A1}" type="presParOf" srcId="{3EABE32A-6F2B-4E09-BA0F-F7781027B567}" destId="{D89D7AD3-3661-4B87-B53F-8A44F9341829}" srcOrd="0" destOrd="0" presId="urn:microsoft.com/office/officeart/2008/layout/PictureStrips"/>
    <dgm:cxn modelId="{604CDFC4-CC9A-4593-B2B2-04F6B2442D3F}" type="presParOf" srcId="{3EABE32A-6F2B-4E09-BA0F-F7781027B567}" destId="{2141059D-3774-4566-9F84-C22A9B8987B6}" srcOrd="1" destOrd="0" presId="urn:microsoft.com/office/officeart/2008/layout/PictureStrips"/>
    <dgm:cxn modelId="{DA5842D9-A6EA-47C5-BE7F-51CD1F44D041}" type="presParOf" srcId="{A7CD8C88-EC1D-4131-8CA6-E850B461B915}" destId="{858B9384-53B0-4AFB-8D2C-F7219A30ACDD}" srcOrd="1" destOrd="0" presId="urn:microsoft.com/office/officeart/2008/layout/PictureStrips"/>
    <dgm:cxn modelId="{4B0E1DEA-93CA-4267-A1DF-471E754A8FC6}" type="presParOf" srcId="{A7CD8C88-EC1D-4131-8CA6-E850B461B915}" destId="{680546C9-58C5-40BA-9426-6E70689388D2}" srcOrd="2" destOrd="0" presId="urn:microsoft.com/office/officeart/2008/layout/PictureStrips"/>
    <dgm:cxn modelId="{3C9B62A3-C31F-48D2-A94E-E4330AB8E1D5}" type="presParOf" srcId="{680546C9-58C5-40BA-9426-6E70689388D2}" destId="{D7FF468A-B623-4E3F-9F05-ACE3198B00E1}" srcOrd="0" destOrd="0" presId="urn:microsoft.com/office/officeart/2008/layout/PictureStrips"/>
    <dgm:cxn modelId="{0ACFBAB8-DD32-4F79-9C66-554BA17996D9}" type="presParOf" srcId="{680546C9-58C5-40BA-9426-6E70689388D2}" destId="{072F1484-0BD8-4167-8703-E610588B704C}" srcOrd="1" destOrd="0" presId="urn:microsoft.com/office/officeart/2008/layout/PictureStrips"/>
    <dgm:cxn modelId="{115D7AAC-6C44-415C-8B2E-6AD25A8D886A}" type="presParOf" srcId="{A7CD8C88-EC1D-4131-8CA6-E850B461B915}" destId="{732DD76E-A6CF-43CA-B95F-A87D3C8A1B92}" srcOrd="3" destOrd="0" presId="urn:microsoft.com/office/officeart/2008/layout/PictureStrips"/>
    <dgm:cxn modelId="{AA273BA2-DB97-4023-9673-6629883755A8}" type="presParOf" srcId="{A7CD8C88-EC1D-4131-8CA6-E850B461B915}" destId="{30BB8293-09F6-4F79-A42C-61E4FA7796E7}" srcOrd="4" destOrd="0" presId="urn:microsoft.com/office/officeart/2008/layout/PictureStrips"/>
    <dgm:cxn modelId="{44AAC1B2-7D41-4EFC-ABF3-6079D0DDA498}" type="presParOf" srcId="{30BB8293-09F6-4F79-A42C-61E4FA7796E7}" destId="{8E4E3765-EED0-44BE-B804-84C1268EE9BA}" srcOrd="0" destOrd="0" presId="urn:microsoft.com/office/officeart/2008/layout/PictureStrips"/>
    <dgm:cxn modelId="{FA280DDC-7A74-41F4-A660-32F9A7AD56A2}" type="presParOf" srcId="{30BB8293-09F6-4F79-A42C-61E4FA7796E7}" destId="{CAAD703E-7999-45F1-A786-148CFB908A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E65C9-D5B1-4531-A693-EB1476B49F76}">
      <dsp:nvSpPr>
        <dsp:cNvPr id="0" name=""/>
        <dsp:cNvSpPr/>
      </dsp:nvSpPr>
      <dsp:spPr>
        <a:xfrm rot="5400000">
          <a:off x="-357503" y="359596"/>
          <a:ext cx="2383356" cy="16683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1</a:t>
          </a:r>
          <a:endParaRPr lang="ru-RU" sz="4600" kern="1200" dirty="0"/>
        </a:p>
      </dsp:txBody>
      <dsp:txXfrm rot="5400000">
        <a:off x="-357503" y="359596"/>
        <a:ext cx="2383356" cy="1668349"/>
      </dsp:txXfrm>
    </dsp:sp>
    <dsp:sp modelId="{9FD1E260-8160-4AF5-9C62-A0F2E623602F}">
      <dsp:nvSpPr>
        <dsp:cNvPr id="0" name=""/>
        <dsp:cNvSpPr/>
      </dsp:nvSpPr>
      <dsp:spPr>
        <a:xfrm rot="5400000">
          <a:off x="5392258" y="-3721816"/>
          <a:ext cx="1549181" cy="8996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рамках основных образовательных программ образовательной области  "Технология"</a:t>
          </a:r>
          <a:endParaRPr lang="ru-RU" sz="2400" kern="1200" dirty="0"/>
        </a:p>
      </dsp:txBody>
      <dsp:txXfrm rot="5400000">
        <a:off x="5392258" y="-3721816"/>
        <a:ext cx="1549181" cy="8996999"/>
      </dsp:txXfrm>
    </dsp:sp>
    <dsp:sp modelId="{3DC47EF9-65E5-4BF7-9A73-B80D1E97AA78}">
      <dsp:nvSpPr>
        <dsp:cNvPr id="0" name=""/>
        <dsp:cNvSpPr/>
      </dsp:nvSpPr>
      <dsp:spPr>
        <a:xfrm rot="5400000">
          <a:off x="-357503" y="2458372"/>
          <a:ext cx="2383356" cy="16683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</a:t>
          </a:r>
          <a:endParaRPr lang="ru-RU" sz="4600" kern="1200" dirty="0"/>
        </a:p>
      </dsp:txBody>
      <dsp:txXfrm rot="5400000">
        <a:off x="-357503" y="2458372"/>
        <a:ext cx="2383356" cy="1668349"/>
      </dsp:txXfrm>
    </dsp:sp>
    <dsp:sp modelId="{6E0651A2-C030-4F9A-9931-389F5D9B237C}">
      <dsp:nvSpPr>
        <dsp:cNvPr id="0" name=""/>
        <dsp:cNvSpPr/>
      </dsp:nvSpPr>
      <dsp:spPr>
        <a:xfrm rot="5400000">
          <a:off x="5392258" y="-1623039"/>
          <a:ext cx="1549181" cy="8996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рамках проектной деятельности, событий и мероприятий, организованных на базе Городской станции юного техника Первого Московского образовательного комплекса</a:t>
          </a:r>
          <a:endParaRPr lang="ru-RU" sz="2400" kern="1200" dirty="0"/>
        </a:p>
      </dsp:txBody>
      <dsp:txXfrm rot="5400000">
        <a:off x="5392258" y="-1623039"/>
        <a:ext cx="1549181" cy="8996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9A8E47-FB51-4DEC-9834-CC734DAA7B26}">
      <dsp:nvSpPr>
        <dsp:cNvPr id="0" name=""/>
        <dsp:cNvSpPr/>
      </dsp:nvSpPr>
      <dsp:spPr>
        <a:xfrm>
          <a:off x="3428" y="1272653"/>
          <a:ext cx="2943071" cy="129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Мировоззрение человека не является постоянным и  неизменным</a:t>
          </a:r>
          <a:endParaRPr lang="ru-RU" sz="1600" b="1" kern="1200" dirty="0"/>
        </a:p>
      </dsp:txBody>
      <dsp:txXfrm>
        <a:off x="3428" y="1272653"/>
        <a:ext cx="2943071" cy="863791"/>
      </dsp:txXfrm>
    </dsp:sp>
    <dsp:sp modelId="{90EF5FD6-CE36-470C-B8D3-0D6F85CE3ACA}">
      <dsp:nvSpPr>
        <dsp:cNvPr id="0" name=""/>
        <dsp:cNvSpPr/>
      </dsp:nvSpPr>
      <dsp:spPr>
        <a:xfrm>
          <a:off x="194990" y="2136445"/>
          <a:ext cx="2943071" cy="241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Каждое поколение меняет своё </a:t>
          </a:r>
          <a:r>
            <a:rPr lang="ru-RU" sz="1600" b="1" kern="1200" dirty="0" smtClean="0"/>
            <a:t>мировоззрение</a:t>
          </a:r>
          <a:r>
            <a:rPr lang="ru-RU" sz="1600" kern="1200" dirty="0" smtClean="0"/>
            <a:t> в соответствии с представлениями о мире и процессах физических и социальных, в нем происходящих</a:t>
          </a:r>
          <a:endParaRPr lang="ru-RU" sz="1600" kern="1200" dirty="0"/>
        </a:p>
      </dsp:txBody>
      <dsp:txXfrm>
        <a:off x="194990" y="2136445"/>
        <a:ext cx="2943071" cy="2419200"/>
      </dsp:txXfrm>
    </dsp:sp>
    <dsp:sp modelId="{D5EF43F2-7E98-4235-B33E-4775D68F1548}">
      <dsp:nvSpPr>
        <dsp:cNvPr id="0" name=""/>
        <dsp:cNvSpPr/>
      </dsp:nvSpPr>
      <dsp:spPr>
        <a:xfrm>
          <a:off x="3206811" y="1338179"/>
          <a:ext cx="551860" cy="732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206811" y="1338179"/>
        <a:ext cx="551860" cy="732739"/>
      </dsp:txXfrm>
    </dsp:sp>
    <dsp:sp modelId="{0E62EE1F-5F56-4FB5-94A3-F16623C37FDD}">
      <dsp:nvSpPr>
        <dsp:cNvPr id="0" name=""/>
        <dsp:cNvSpPr/>
      </dsp:nvSpPr>
      <dsp:spPr>
        <a:xfrm>
          <a:off x="3987745" y="1272653"/>
          <a:ext cx="2943071" cy="129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Главная движущая сила цифровой индустриализации</a:t>
          </a:r>
          <a:endParaRPr lang="ru-RU" sz="1600" b="1" kern="1200" dirty="0"/>
        </a:p>
      </dsp:txBody>
      <dsp:txXfrm>
        <a:off x="3987745" y="1272653"/>
        <a:ext cx="2943071" cy="863791"/>
      </dsp:txXfrm>
    </dsp:sp>
    <dsp:sp modelId="{8DE06684-9125-4A5D-8977-F9D07D240228}">
      <dsp:nvSpPr>
        <dsp:cNvPr id="0" name=""/>
        <dsp:cNvSpPr/>
      </dsp:nvSpPr>
      <dsp:spPr>
        <a:xfrm>
          <a:off x="4187666" y="2136445"/>
          <a:ext cx="2943071" cy="241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Человек, обладающий </a:t>
          </a:r>
          <a:r>
            <a:rPr lang="ru-RU" sz="1600" b="1" kern="1200" dirty="0" smtClean="0"/>
            <a:t>современными</a:t>
          </a:r>
          <a:r>
            <a:rPr lang="ru-RU" sz="1600" kern="1200" dirty="0" smtClean="0"/>
            <a:t> технологическими и инженерными знаниями, способный к познанию мира, т.е. обладающий </a:t>
          </a:r>
          <a:r>
            <a:rPr lang="ru-RU" sz="1600" b="1" kern="1200" dirty="0" smtClean="0"/>
            <a:t>исследовательскими умениями</a:t>
          </a:r>
          <a:endParaRPr lang="ru-RU" sz="1600" b="1" kern="1200" dirty="0"/>
        </a:p>
      </dsp:txBody>
      <dsp:txXfrm>
        <a:off x="4187666" y="2136445"/>
        <a:ext cx="2943071" cy="2419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2EE1F-5F56-4FB5-94A3-F16623C37FDD}">
      <dsp:nvSpPr>
        <dsp:cNvPr id="0" name=""/>
        <dsp:cNvSpPr/>
      </dsp:nvSpPr>
      <dsp:spPr>
        <a:xfrm>
          <a:off x="12205" y="85396"/>
          <a:ext cx="2792943" cy="1625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Современные технологические решения позволяют по-новому строить образовательный процесс</a:t>
          </a:r>
          <a:endParaRPr lang="ru-RU" sz="1600" b="1" kern="1200" dirty="0"/>
        </a:p>
      </dsp:txBody>
      <dsp:txXfrm>
        <a:off x="12205" y="85396"/>
        <a:ext cx="2792943" cy="1083628"/>
      </dsp:txXfrm>
    </dsp:sp>
    <dsp:sp modelId="{8DE06684-9125-4A5D-8977-F9D07D240228}">
      <dsp:nvSpPr>
        <dsp:cNvPr id="0" name=""/>
        <dsp:cNvSpPr/>
      </dsp:nvSpPr>
      <dsp:spPr>
        <a:xfrm>
          <a:off x="228851" y="1560136"/>
          <a:ext cx="2792943" cy="380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</a:t>
          </a:r>
          <a:r>
            <a:rPr lang="ru-RU" sz="1600" b="1" kern="1200" dirty="0" smtClean="0"/>
            <a:t>1 МОК </a:t>
          </a:r>
          <a:r>
            <a:rPr lang="ru-RU" sz="1600" kern="1200" dirty="0" smtClean="0"/>
            <a:t>- это "перевернутое обучение", когда теория осваивается в рамках самостоятельной работы с использованием цифровых технологий и  усиливается практическая работа по  приобретению </a:t>
          </a:r>
          <a:r>
            <a:rPr lang="ru-RU" sz="1600" b="1" kern="1200" dirty="0" smtClean="0"/>
            <a:t>исследовательских навыков</a:t>
          </a:r>
          <a:endParaRPr lang="ru-RU" sz="1600" b="1" kern="1200" dirty="0"/>
        </a:p>
      </dsp:txBody>
      <dsp:txXfrm>
        <a:off x="228851" y="1560136"/>
        <a:ext cx="2792943" cy="3801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42C80F-7684-4914-B6D5-B9D1E0C0BB92}">
      <dsp:nvSpPr>
        <dsp:cNvPr id="0" name=""/>
        <dsp:cNvSpPr/>
      </dsp:nvSpPr>
      <dsp:spPr>
        <a:xfrm>
          <a:off x="926" y="32765"/>
          <a:ext cx="1975348" cy="1185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Теория дома</a:t>
          </a:r>
          <a:endParaRPr lang="ru-RU" sz="2800" kern="1200" dirty="0"/>
        </a:p>
      </dsp:txBody>
      <dsp:txXfrm>
        <a:off x="926" y="32765"/>
        <a:ext cx="1975348" cy="1185208"/>
      </dsp:txXfrm>
    </dsp:sp>
    <dsp:sp modelId="{F777264F-4F75-4146-B8ED-D223E03E8164}">
      <dsp:nvSpPr>
        <dsp:cNvPr id="0" name=""/>
        <dsp:cNvSpPr/>
      </dsp:nvSpPr>
      <dsp:spPr>
        <a:xfrm>
          <a:off x="2173809" y="380426"/>
          <a:ext cx="418773" cy="489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73809" y="380426"/>
        <a:ext cx="418773" cy="489886"/>
      </dsp:txXfrm>
    </dsp:sp>
    <dsp:sp modelId="{A04B9B32-3CE2-43A2-958B-3549E3F529A3}">
      <dsp:nvSpPr>
        <dsp:cNvPr id="0" name=""/>
        <dsp:cNvSpPr/>
      </dsp:nvSpPr>
      <dsp:spPr>
        <a:xfrm>
          <a:off x="2766413" y="32765"/>
          <a:ext cx="1975348" cy="1185208"/>
        </a:xfrm>
        <a:prstGeom prst="roundRect">
          <a:avLst>
            <a:gd name="adj" fmla="val 10000"/>
          </a:avLst>
        </a:prstGeom>
        <a:solidFill>
          <a:srgbClr val="9A57C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Практика в школе</a:t>
          </a:r>
          <a:endParaRPr lang="ru-RU" sz="2800" kern="1200" dirty="0"/>
        </a:p>
      </dsp:txBody>
      <dsp:txXfrm>
        <a:off x="2766413" y="32765"/>
        <a:ext cx="1975348" cy="11852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40CB1-A1DB-414B-A4CC-4C319AD7941B}">
      <dsp:nvSpPr>
        <dsp:cNvPr id="0" name=""/>
        <dsp:cNvSpPr/>
      </dsp:nvSpPr>
      <dsp:spPr>
        <a:xfrm>
          <a:off x="898855" y="0"/>
          <a:ext cx="10187025" cy="64935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4CDE2E-0BD8-4CA9-BCB1-709BF4CD09B4}">
      <dsp:nvSpPr>
        <dsp:cNvPr id="0" name=""/>
        <dsp:cNvSpPr/>
      </dsp:nvSpPr>
      <dsp:spPr>
        <a:xfrm>
          <a:off x="12874" y="1948072"/>
          <a:ext cx="3857586" cy="2597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92D050"/>
              </a:solidFill>
            </a:rPr>
            <a:t>1этап</a:t>
          </a:r>
          <a:r>
            <a:rPr lang="ru-RU" sz="1900" b="1" kern="1200" dirty="0" smtClean="0"/>
            <a:t> организационный: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внесение необходимых изменений в программы, планы, организационные мероприятия по формированию баз данных проектов</a:t>
          </a:r>
          <a:endParaRPr lang="ru-RU" sz="1900" kern="1200" dirty="0"/>
        </a:p>
      </dsp:txBody>
      <dsp:txXfrm>
        <a:off x="12874" y="1948072"/>
        <a:ext cx="3857586" cy="2597429"/>
      </dsp:txXfrm>
    </dsp:sp>
    <dsp:sp modelId="{94D4F2B6-D653-4D0E-A586-6BAB09033564}">
      <dsp:nvSpPr>
        <dsp:cNvPr id="0" name=""/>
        <dsp:cNvSpPr/>
      </dsp:nvSpPr>
      <dsp:spPr>
        <a:xfrm>
          <a:off x="4063574" y="1948072"/>
          <a:ext cx="3857586" cy="2597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92D050"/>
              </a:solidFill>
            </a:rPr>
            <a:t>2 этап</a:t>
          </a:r>
          <a:r>
            <a:rPr lang="ru-RU" sz="1900" kern="1200" dirty="0" smtClean="0"/>
            <a:t> </a:t>
          </a:r>
          <a:r>
            <a:rPr lang="ru-RU" sz="1900" b="1" kern="1200" dirty="0" smtClean="0"/>
            <a:t>основной: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работа по организации мероприятий, конкурсов и событий на основе сформированных </a:t>
          </a:r>
          <a:r>
            <a:rPr lang="ru-RU" sz="1900" b="1" kern="1200" dirty="0" smtClean="0"/>
            <a:t>исследовательских умений </a:t>
          </a:r>
          <a:r>
            <a:rPr lang="ru-RU" sz="1900" kern="1200" dirty="0" smtClean="0"/>
            <a:t>и цифровых технологий</a:t>
          </a:r>
          <a:endParaRPr lang="ru-RU" sz="1900" kern="1200" dirty="0"/>
        </a:p>
      </dsp:txBody>
      <dsp:txXfrm>
        <a:off x="4063574" y="1948072"/>
        <a:ext cx="3857586" cy="2597429"/>
      </dsp:txXfrm>
    </dsp:sp>
    <dsp:sp modelId="{472AA1E7-3883-4015-BF73-957FBBF1952F}">
      <dsp:nvSpPr>
        <dsp:cNvPr id="0" name=""/>
        <dsp:cNvSpPr/>
      </dsp:nvSpPr>
      <dsp:spPr>
        <a:xfrm>
          <a:off x="8114274" y="1948072"/>
          <a:ext cx="3857586" cy="25974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92D050"/>
              </a:solidFill>
            </a:rPr>
            <a:t>3 этап </a:t>
          </a:r>
          <a:r>
            <a:rPr lang="ru-RU" sz="1900" b="1" kern="1200" dirty="0" smtClean="0"/>
            <a:t>финальный: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передача опыта другим образовательным организациям через проведение семинаров и </a:t>
          </a:r>
          <a:r>
            <a:rPr lang="ru-RU" sz="1900" kern="1200" dirty="0" err="1" smtClean="0"/>
            <a:t>вебинаров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8114274" y="1948072"/>
        <a:ext cx="3857586" cy="25974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D7AD3-3661-4B87-B53F-8A44F9341829}">
      <dsp:nvSpPr>
        <dsp:cNvPr id="0" name=""/>
        <dsp:cNvSpPr/>
      </dsp:nvSpPr>
      <dsp:spPr>
        <a:xfrm>
          <a:off x="3284500" y="924388"/>
          <a:ext cx="5502835" cy="17196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76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Повышение интереса учащихся к </a:t>
          </a:r>
          <a:r>
            <a:rPr lang="ru-RU" sz="2100" b="1" kern="1200" dirty="0" smtClean="0"/>
            <a:t>исследовательской деятельности</a:t>
          </a:r>
          <a:r>
            <a:rPr lang="ru-RU" sz="2100" kern="1200" dirty="0" smtClean="0"/>
            <a:t> в рамках работы Станции юного техника</a:t>
          </a:r>
          <a:endParaRPr lang="ru-RU" sz="2100" kern="1200" dirty="0"/>
        </a:p>
      </dsp:txBody>
      <dsp:txXfrm>
        <a:off x="3284500" y="924388"/>
        <a:ext cx="5502835" cy="1719636"/>
      </dsp:txXfrm>
    </dsp:sp>
    <dsp:sp modelId="{2141059D-3774-4566-9F84-C22A9B8987B6}">
      <dsp:nvSpPr>
        <dsp:cNvPr id="0" name=""/>
        <dsp:cNvSpPr/>
      </dsp:nvSpPr>
      <dsp:spPr>
        <a:xfrm>
          <a:off x="2940318" y="564455"/>
          <a:ext cx="1433540" cy="20287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FF468A-B623-4E3F-9F05-ACE3198B00E1}">
      <dsp:nvSpPr>
        <dsp:cNvPr id="0" name=""/>
        <dsp:cNvSpPr/>
      </dsp:nvSpPr>
      <dsp:spPr>
        <a:xfrm>
          <a:off x="229676" y="3089219"/>
          <a:ext cx="5502835" cy="17196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76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Возросшая мотивация на занятиях по предметам естественно-научного цикла в школе </a:t>
          </a:r>
          <a:endParaRPr lang="ru-RU" sz="2100" kern="1200" dirty="0"/>
        </a:p>
      </dsp:txBody>
      <dsp:txXfrm>
        <a:off x="229676" y="3089219"/>
        <a:ext cx="5502835" cy="1719636"/>
      </dsp:txXfrm>
    </dsp:sp>
    <dsp:sp modelId="{072F1484-0BD8-4167-8703-E610588B704C}">
      <dsp:nvSpPr>
        <dsp:cNvPr id="0" name=""/>
        <dsp:cNvSpPr/>
      </dsp:nvSpPr>
      <dsp:spPr>
        <a:xfrm>
          <a:off x="391" y="2840827"/>
          <a:ext cx="1203745" cy="18056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4E3765-EED0-44BE-B804-84C1268EE9BA}">
      <dsp:nvSpPr>
        <dsp:cNvPr id="0" name=""/>
        <dsp:cNvSpPr/>
      </dsp:nvSpPr>
      <dsp:spPr>
        <a:xfrm>
          <a:off x="6224427" y="3089219"/>
          <a:ext cx="5502835" cy="17196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76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Мотивация старшеклассников к продолжению образования в научно-технической сфере</a:t>
          </a:r>
          <a:endParaRPr lang="ru-RU" sz="2100" kern="1200" dirty="0"/>
        </a:p>
      </dsp:txBody>
      <dsp:txXfrm>
        <a:off x="6224427" y="3089219"/>
        <a:ext cx="5502835" cy="1719636"/>
      </dsp:txXfrm>
    </dsp:sp>
    <dsp:sp modelId="{CAAD703E-7999-45F1-A786-148CFB908A80}">
      <dsp:nvSpPr>
        <dsp:cNvPr id="0" name=""/>
        <dsp:cNvSpPr/>
      </dsp:nvSpPr>
      <dsp:spPr>
        <a:xfrm>
          <a:off x="5995143" y="2840827"/>
          <a:ext cx="1203745" cy="1805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41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91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79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463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74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33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34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21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31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69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47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9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66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99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89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55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6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B434C7-23F6-4E41-8C53-918D82A3165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7341-DA54-45EE-9403-9799CDF61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40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IJBNv1NS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08" y="950976"/>
            <a:ext cx="4864608" cy="474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669280" y="784406"/>
            <a:ext cx="5754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ИНТЕГРАЦИЯ ИССЛЕДОВАТЕЛЬСКИХ УМЕНИЙ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ТЕХНОЛОГИЧЕСКИМИ УМЕНИЯМИ </a:t>
            </a:r>
            <a:r>
              <a:rPr lang="ru-RU" sz="3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"</a:t>
            </a:r>
            <a:r>
              <a:rPr lang="ru-RU" sz="36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Цифрового Века"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73503" y="5862719"/>
            <a:ext cx="4120961" cy="692457"/>
          </a:xfrm>
        </p:spPr>
        <p:txBody>
          <a:bodyPr/>
          <a:lstStyle/>
          <a:p>
            <a:r>
              <a:rPr lang="ru-RU" sz="2000" dirty="0" smtClean="0"/>
              <a:t>Киселева О.Ю.</a:t>
            </a:r>
            <a:endParaRPr lang="ru-RU" sz="200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602" y="426075"/>
            <a:ext cx="9692705" cy="729626"/>
          </a:xfrm>
        </p:spPr>
        <p:txBody>
          <a:bodyPr/>
          <a:lstStyle/>
          <a:p>
            <a:r>
              <a:rPr lang="ru-RU" sz="3600" dirty="0" smtClean="0"/>
              <a:t>ПОСМОТРИТЕ </a:t>
            </a:r>
            <a:r>
              <a:rPr lang="ru-RU" sz="3600" cap="all" dirty="0" err="1" smtClean="0">
                <a:solidFill>
                  <a:schemeClr val="accent1"/>
                </a:solidFill>
              </a:rPr>
              <a:t>ФИЛЬм</a:t>
            </a:r>
            <a:endParaRPr lang="ru-RU" sz="3600" cap="all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570602" y="2615223"/>
            <a:ext cx="11259376" cy="93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 smtClean="0">
              <a:hlinkClick r:id="rId3"/>
            </a:endParaRPr>
          </a:p>
          <a:p>
            <a:r>
              <a:rPr lang="en-US" sz="3200" dirty="0" smtClean="0">
                <a:hlinkClick r:id="rId3"/>
              </a:rPr>
              <a:t>https://www.youtube.com/watch?v=MIIJBNv1NSo</a:t>
            </a:r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70602" y="1471600"/>
            <a:ext cx="10795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"Интеграция исследовательских умений с технологическими умениями "Цифрового Века"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602" y="3719154"/>
            <a:ext cx="10795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*ссылка активна в режиме просмотра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5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92705" cy="1351698"/>
          </a:xfrm>
        </p:spPr>
        <p:txBody>
          <a:bodyPr/>
          <a:lstStyle/>
          <a:p>
            <a:r>
              <a:rPr lang="ru-RU" sz="3600" dirty="0" smtClean="0"/>
              <a:t>ОБЛАСТЬ </a:t>
            </a:r>
            <a:r>
              <a:rPr lang="ru-RU" sz="3600" cap="all" dirty="0">
                <a:solidFill>
                  <a:schemeClr val="accent1"/>
                </a:solidFill>
              </a:rPr>
              <a:t>ПРИМЕНЕНИЯ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1792" y="1036320"/>
            <a:ext cx="9820720" cy="938785"/>
          </a:xfrm>
        </p:spPr>
        <p:txBody>
          <a:bodyPr/>
          <a:lstStyle/>
          <a:p>
            <a:r>
              <a:rPr lang="ru-RU" dirty="0"/>
              <a:t>Методика формирования </a:t>
            </a:r>
            <a:r>
              <a:rPr lang="ru-RU" b="1" dirty="0">
                <a:solidFill>
                  <a:srgbClr val="92D050"/>
                </a:solidFill>
              </a:rPr>
              <a:t>исследовательских умений </a:t>
            </a:r>
            <a:r>
              <a:rPr lang="ru-RU" dirty="0"/>
              <a:t>в технологическом укладе цифрового </a:t>
            </a:r>
            <a:r>
              <a:rPr lang="ru-RU" dirty="0" smtClean="0"/>
              <a:t>века применяется: 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881626931"/>
              </p:ext>
            </p:extLst>
          </p:nvPr>
        </p:nvGraphicFramePr>
        <p:xfrm>
          <a:off x="790414" y="2146131"/>
          <a:ext cx="10665349" cy="448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965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92705" cy="1351698"/>
          </a:xfrm>
        </p:spPr>
        <p:txBody>
          <a:bodyPr/>
          <a:lstStyle/>
          <a:p>
            <a:r>
              <a:rPr lang="ru-RU" sz="3600" dirty="0" smtClean="0"/>
              <a:t>АКТУАЛЬНОСТЬ </a:t>
            </a:r>
            <a:r>
              <a:rPr lang="ru-RU" sz="3600" cap="all" dirty="0" smtClean="0">
                <a:solidFill>
                  <a:schemeClr val="accent1"/>
                </a:solidFill>
              </a:rPr>
              <a:t>ТЕМЫ</a:t>
            </a:r>
            <a:endParaRPr lang="ru-RU" sz="3600" cap="all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82881703"/>
              </p:ext>
            </p:extLst>
          </p:nvPr>
        </p:nvGraphicFramePr>
        <p:xfrm>
          <a:off x="95470" y="290492"/>
          <a:ext cx="8280434" cy="582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82393982"/>
              </p:ext>
            </p:extLst>
          </p:nvPr>
        </p:nvGraphicFramePr>
        <p:xfrm>
          <a:off x="8193024" y="1111086"/>
          <a:ext cx="3364992" cy="557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7315197" y="1527120"/>
            <a:ext cx="558222" cy="732739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трелка вправо 4"/>
          <p:cNvSpPr/>
          <p:nvPr/>
        </p:nvSpPr>
        <p:spPr>
          <a:xfrm>
            <a:off x="7315194" y="1673668"/>
            <a:ext cx="390755" cy="439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/>
          </a:p>
        </p:txBody>
      </p:sp>
    </p:spTree>
    <p:extLst>
      <p:ext uri="{BB962C8B-B14F-4D97-AF65-F5344CB8AC3E}">
        <p14:creationId xmlns:p14="http://schemas.microsoft.com/office/powerpoint/2010/main" xmlns="" val="40867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68" y="237426"/>
            <a:ext cx="9692705" cy="1351698"/>
          </a:xfrm>
        </p:spPr>
        <p:txBody>
          <a:bodyPr/>
          <a:lstStyle/>
          <a:p>
            <a:r>
              <a:rPr lang="ru-RU" sz="3600" dirty="0" smtClean="0"/>
              <a:t>ОБРАЗОВАНИЕ ДОЛЖНО СООТВЕТСТВОВАТЬ </a:t>
            </a:r>
            <a:r>
              <a:rPr lang="ru-RU" sz="3600" cap="all" dirty="0" smtClean="0">
                <a:solidFill>
                  <a:schemeClr val="accent1"/>
                </a:solidFill>
              </a:rPr>
              <a:t>реалиям времени</a:t>
            </a:r>
            <a:endParaRPr lang="ru-RU" sz="3600" cap="all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8368" y="1502448"/>
            <a:ext cx="11586202" cy="93878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92D050"/>
                </a:solidFill>
              </a:rPr>
              <a:t>И</a:t>
            </a:r>
            <a:r>
              <a:rPr lang="ru-RU" sz="1800" b="1" dirty="0" smtClean="0">
                <a:solidFill>
                  <a:srgbClr val="92D050"/>
                </a:solidFill>
              </a:rPr>
              <a:t>сследовательские </a:t>
            </a:r>
            <a:r>
              <a:rPr lang="ru-RU" sz="1800" b="1" dirty="0">
                <a:solidFill>
                  <a:srgbClr val="92D050"/>
                </a:solidFill>
              </a:rPr>
              <a:t>умения</a:t>
            </a:r>
            <a:r>
              <a:rPr lang="ru-RU" sz="1800" dirty="0"/>
              <a:t>, как умения </a:t>
            </a:r>
            <a:r>
              <a:rPr lang="ru-RU" sz="1800" b="1" dirty="0" smtClean="0">
                <a:solidFill>
                  <a:srgbClr val="92D050"/>
                </a:solidFill>
              </a:rPr>
              <a:t>универсальные</a:t>
            </a:r>
            <a:r>
              <a:rPr lang="ru-RU" sz="1800" dirty="0"/>
              <a:t>, </a:t>
            </a:r>
            <a:r>
              <a:rPr lang="ru-RU" sz="1800" dirty="0" smtClean="0"/>
              <a:t> </a:t>
            </a:r>
            <a:r>
              <a:rPr lang="ru-RU" sz="1800" dirty="0"/>
              <a:t>необходимо интегрировать с технологическими </a:t>
            </a:r>
            <a:r>
              <a:rPr lang="ru-RU" sz="1800" dirty="0" smtClean="0"/>
              <a:t>умениями и </a:t>
            </a:r>
            <a:r>
              <a:rPr lang="ru-RU" sz="1800" dirty="0"/>
              <a:t>строить </a:t>
            </a:r>
            <a:r>
              <a:rPr lang="ru-RU" sz="1800" dirty="0" smtClean="0"/>
              <a:t>их на </a:t>
            </a:r>
            <a:r>
              <a:rPr lang="ru-RU" sz="1800" dirty="0"/>
              <a:t>основе </a:t>
            </a:r>
            <a:r>
              <a:rPr lang="ru-RU" sz="1800" b="1" dirty="0">
                <a:solidFill>
                  <a:srgbClr val="92D050"/>
                </a:solidFill>
              </a:rPr>
              <a:t>цифровых технологий</a:t>
            </a: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08368" y="2368081"/>
            <a:ext cx="11586202" cy="938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1800" dirty="0"/>
              <a:t>Интеграция умений происходит в рамках проектной деятельности, организованной на базе Городской станции юных техников Первого Московского Образовательного Комплекса</a:t>
            </a:r>
            <a:r>
              <a:rPr lang="en-US" sz="1800" dirty="0"/>
              <a:t> </a:t>
            </a:r>
            <a:r>
              <a:rPr lang="ru-RU" sz="1800" dirty="0"/>
              <a:t>с применением цифровых лабораторий</a:t>
            </a:r>
            <a:r>
              <a:rPr lang="en-US" sz="1800" dirty="0"/>
              <a:t> PASCO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72" y="3596640"/>
            <a:ext cx="3203448" cy="3124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664" y="4245651"/>
            <a:ext cx="4972906" cy="139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C:\Users\ардашева\Downloads\robots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840" y="3596640"/>
            <a:ext cx="2728024" cy="3124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9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132576" y="3561806"/>
            <a:ext cx="5797360" cy="246104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80" y="3552295"/>
            <a:ext cx="5797360" cy="246104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2" y="2130384"/>
            <a:ext cx="11741024" cy="13774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83" y="237426"/>
            <a:ext cx="9692705" cy="640398"/>
          </a:xfrm>
        </p:spPr>
        <p:txBody>
          <a:bodyPr/>
          <a:lstStyle/>
          <a:p>
            <a:r>
              <a:rPr lang="ru-RU" sz="3600" dirty="0" smtClean="0"/>
              <a:t>ЦЕЛЬ</a:t>
            </a:r>
            <a:endParaRPr lang="ru-RU" sz="3600" cap="all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8368" y="814522"/>
            <a:ext cx="10627932" cy="938785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</a:t>
            </a:r>
            <a:r>
              <a:rPr lang="ru-RU" b="1" dirty="0" smtClean="0">
                <a:solidFill>
                  <a:srgbClr val="92D050"/>
                </a:solidFill>
              </a:rPr>
              <a:t>исследовательских компетенций </a:t>
            </a:r>
            <a:r>
              <a:rPr lang="ru-RU" dirty="0"/>
              <a:t>у обучающихся с применением</a:t>
            </a:r>
            <a:r>
              <a:rPr lang="ru-RU" b="1" dirty="0" smtClean="0">
                <a:solidFill>
                  <a:srgbClr val="92D050"/>
                </a:solidFill>
              </a:rPr>
              <a:t> цифровых технологий </a:t>
            </a:r>
            <a:r>
              <a:rPr lang="ru-RU" dirty="0" smtClean="0"/>
              <a:t>при решении </a:t>
            </a:r>
            <a:r>
              <a:rPr lang="ru-RU" b="1" dirty="0">
                <a:solidFill>
                  <a:srgbClr val="92D050"/>
                </a:solidFill>
              </a:rPr>
              <a:t>практических</a:t>
            </a:r>
            <a:r>
              <a:rPr lang="ru-RU" dirty="0"/>
              <a:t> </a:t>
            </a:r>
            <a:r>
              <a:rPr lang="ru-RU" dirty="0" smtClean="0"/>
              <a:t>задач</a:t>
            </a:r>
            <a:endParaRPr lang="ru-RU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237680" y="2221285"/>
            <a:ext cx="6370384" cy="1107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dirty="0"/>
              <a:t>Организация использования метода </a:t>
            </a:r>
            <a:r>
              <a:rPr lang="ru-RU" sz="2400" b="1" dirty="0">
                <a:solidFill>
                  <a:srgbClr val="92D050"/>
                </a:solidFill>
              </a:rPr>
              <a:t>перевернутого обучения</a:t>
            </a:r>
            <a:r>
              <a:rPr lang="ru-RU" dirty="0"/>
              <a:t> для освоения </a:t>
            </a:r>
            <a:r>
              <a:rPr lang="ru-RU" sz="2400" b="1" dirty="0">
                <a:solidFill>
                  <a:srgbClr val="92D050"/>
                </a:solidFill>
              </a:rPr>
              <a:t>исследовательских компетенций </a:t>
            </a:r>
            <a:r>
              <a:rPr lang="ru-RU" dirty="0"/>
              <a:t>и цифровых технологий на базе </a:t>
            </a:r>
            <a:r>
              <a:rPr lang="ru-RU" dirty="0" smtClean="0"/>
              <a:t>лабораторий </a:t>
            </a:r>
            <a:r>
              <a:rPr lang="en-US" dirty="0" smtClean="0"/>
              <a:t>PASCO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6383" y="1508480"/>
            <a:ext cx="9692705" cy="64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3100037" y="3839551"/>
            <a:ext cx="2947195" cy="220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z="1700" dirty="0"/>
              <a:t>Организация </a:t>
            </a:r>
            <a:r>
              <a:rPr lang="ru-RU" b="1" dirty="0">
                <a:solidFill>
                  <a:srgbClr val="92D050"/>
                </a:solidFill>
              </a:rPr>
              <a:t>проектной деятельности </a:t>
            </a:r>
            <a:r>
              <a:rPr lang="ru-RU" sz="1700" dirty="0"/>
              <a:t>для решения практических задач в рамках деятельности СЮТ 1-го </a:t>
            </a:r>
            <a:r>
              <a:rPr lang="ru-RU" sz="1700" dirty="0" smtClean="0"/>
              <a:t>МОК</a:t>
            </a:r>
            <a:endParaRPr lang="ru-RU" sz="1700" dirty="0"/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8625748" y="3903384"/>
            <a:ext cx="3361318" cy="2065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ru-RU" sz="1700" dirty="0"/>
              <a:t>Организация  конкурсных мероприятий и событий, основанных на    применении  </a:t>
            </a:r>
            <a:r>
              <a:rPr lang="ru-RU" sz="1700" b="1" dirty="0">
                <a:solidFill>
                  <a:srgbClr val="92D050"/>
                </a:solidFill>
              </a:rPr>
              <a:t>исследовательских умений </a:t>
            </a:r>
            <a:r>
              <a:rPr lang="ru-RU" sz="1700" dirty="0"/>
              <a:t>с использованием цифровых технологий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45058307"/>
              </p:ext>
            </p:extLst>
          </p:nvPr>
        </p:nvGraphicFramePr>
        <p:xfrm>
          <a:off x="6790944" y="2150828"/>
          <a:ext cx="4742688" cy="125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68" y="4008092"/>
            <a:ext cx="2667285" cy="165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405" y="4008092"/>
            <a:ext cx="2463777" cy="165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648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83" y="237426"/>
            <a:ext cx="9692705" cy="640398"/>
          </a:xfrm>
        </p:spPr>
        <p:txBody>
          <a:bodyPr/>
          <a:lstStyle/>
          <a:p>
            <a:r>
              <a:rPr lang="ru-RU" sz="3600" dirty="0" smtClean="0"/>
              <a:t>ПЛАН </a:t>
            </a:r>
            <a:r>
              <a:rPr lang="ru-RU" sz="3600" cap="all" dirty="0">
                <a:solidFill>
                  <a:schemeClr val="accent1"/>
                </a:solidFill>
              </a:rPr>
              <a:t>РЕАЛИЗАЦИИ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3268493145"/>
              </p:ext>
            </p:extLst>
          </p:nvPr>
        </p:nvGraphicFramePr>
        <p:xfrm>
          <a:off x="105664" y="237426"/>
          <a:ext cx="11984736" cy="649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118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83" y="237426"/>
            <a:ext cx="9692705" cy="640398"/>
          </a:xfrm>
        </p:spPr>
        <p:txBody>
          <a:bodyPr/>
          <a:lstStyle/>
          <a:p>
            <a:r>
              <a:rPr lang="ru-RU" sz="3600" dirty="0" smtClean="0"/>
              <a:t>ОЖИДАЕМЫЕ </a:t>
            </a:r>
            <a:r>
              <a:rPr lang="ru-RU" sz="3600" cap="all" dirty="0" smtClean="0">
                <a:solidFill>
                  <a:schemeClr val="accent1"/>
                </a:solidFill>
              </a:rPr>
              <a:t>РЕЗУЛЬТАТЫ</a:t>
            </a:r>
            <a:endParaRPr lang="ru-RU" sz="3600" cap="all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371792" y="1304544"/>
            <a:ext cx="5602288" cy="93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 smtClean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71792" y="3516896"/>
            <a:ext cx="11259376" cy="93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667415" y="2578111"/>
            <a:ext cx="11259376" cy="93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842542490"/>
              </p:ext>
            </p:extLst>
          </p:nvPr>
        </p:nvGraphicFramePr>
        <p:xfrm>
          <a:off x="199135" y="720344"/>
          <a:ext cx="11727655" cy="5373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266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83" y="237426"/>
            <a:ext cx="9692705" cy="1359726"/>
          </a:xfrm>
        </p:spPr>
        <p:txBody>
          <a:bodyPr/>
          <a:lstStyle/>
          <a:p>
            <a:r>
              <a:rPr lang="ru-RU" sz="3600" dirty="0" smtClean="0"/>
              <a:t>ПОКАЗАТЕЛИ И ИНДИКАТОРЫ </a:t>
            </a:r>
            <a:r>
              <a:rPr lang="ru-RU" sz="3600" cap="all" dirty="0" smtClean="0">
                <a:solidFill>
                  <a:schemeClr val="accent1"/>
                </a:solidFill>
              </a:rPr>
              <a:t>РЕЗУЛЬТАТИВНОСТИ</a:t>
            </a:r>
            <a:endParaRPr lang="ru-RU" sz="3600" cap="all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408368" y="1297153"/>
            <a:ext cx="11259376" cy="93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b="1" dirty="0" smtClean="0">
                <a:solidFill>
                  <a:srgbClr val="92D050"/>
                </a:solidFill>
              </a:rPr>
              <a:t>Увеличение количества </a:t>
            </a:r>
            <a:r>
              <a:rPr lang="ru-RU" dirty="0" smtClean="0"/>
              <a:t>детей, выбирающих проекты естественно-научной направленности для воплощения собственных идей</a:t>
            </a:r>
          </a:p>
        </p:txBody>
      </p:sp>
      <p:pic>
        <p:nvPicPr>
          <p:cNvPr id="9" name="Picture 5" descr="C:\Users\nifontov.da\OneDrive\Проекты\МОК-1\Технопарк\материалы Сизова Андрея\22 АПРЕЛЯ\Егор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246" y="3845793"/>
            <a:ext cx="3546302" cy="1994795"/>
          </a:xfrm>
          <a:prstGeom prst="rect">
            <a:avLst/>
          </a:prstGeom>
          <a:ln>
            <a:noFill/>
          </a:ln>
          <a:effectLst>
            <a:reflection blurRad="12700" stA="300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6549" y="2186990"/>
            <a:ext cx="9692705" cy="713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/>
              <a:t>НЕОБХОДИМАЯ </a:t>
            </a:r>
            <a:r>
              <a:rPr lang="ru-RU" sz="3600" cap="all" dirty="0" smtClean="0">
                <a:solidFill>
                  <a:schemeClr val="accent1"/>
                </a:solidFill>
              </a:rPr>
              <a:t>РЕСУРСНАЯ БАЗА</a:t>
            </a:r>
            <a:endParaRPr lang="ru-RU" sz="3600" cap="all" dirty="0">
              <a:solidFill>
                <a:schemeClr val="accent1"/>
              </a:solidFill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408368" y="2700896"/>
            <a:ext cx="11259376" cy="93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/>
              <a:t>Ресурсной базой для реализации проекта служит Станция Юного техника Первого Московского Образовательного Комплекса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508" y="3380592"/>
            <a:ext cx="2794334" cy="2925199"/>
          </a:xfrm>
          <a:prstGeom prst="rect">
            <a:avLst/>
          </a:prstGeom>
          <a:ln>
            <a:noFill/>
          </a:ln>
          <a:effectLst>
            <a:reflection blurRad="12700" stA="300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548" y="3757478"/>
            <a:ext cx="3570960" cy="2418832"/>
          </a:xfrm>
          <a:prstGeom prst="rect">
            <a:avLst/>
          </a:prstGeom>
          <a:ln>
            <a:noFill/>
          </a:ln>
          <a:effectLst>
            <a:reflection blurRad="12700" stA="300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3305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602" y="426074"/>
            <a:ext cx="9692705" cy="1243583"/>
          </a:xfrm>
        </p:spPr>
        <p:txBody>
          <a:bodyPr/>
          <a:lstStyle/>
          <a:p>
            <a:r>
              <a:rPr lang="ru-RU" sz="3600" dirty="0" smtClean="0"/>
              <a:t>МАТЕРИАЛЬНО-ТЕХНИЧЕСКОЕ </a:t>
            </a:r>
            <a:r>
              <a:rPr lang="ru-RU" sz="3600" cap="all" dirty="0">
                <a:solidFill>
                  <a:schemeClr val="accent1"/>
                </a:solidFill>
              </a:rPr>
              <a:t>ОБЕСПЕЧЕНИЕ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156" y="6038736"/>
            <a:ext cx="1028844" cy="819264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570602" y="1695057"/>
            <a:ext cx="11259376" cy="93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/>
              <a:t>Технико</a:t>
            </a:r>
            <a:r>
              <a:rPr lang="ru-RU" dirty="0"/>
              <a:t>-</a:t>
            </a:r>
            <a:r>
              <a:rPr lang="ru-RU" dirty="0" smtClean="0"/>
              <a:t>технологическая </a:t>
            </a:r>
            <a:r>
              <a:rPr lang="ru-RU" dirty="0"/>
              <a:t>и </a:t>
            </a:r>
            <a:r>
              <a:rPr lang="ru-RU" dirty="0" smtClean="0"/>
              <a:t>информационно-коммуникационная </a:t>
            </a:r>
            <a:r>
              <a:rPr lang="ru-RU" dirty="0"/>
              <a:t>база подразделений комплекса</a:t>
            </a:r>
            <a:endParaRPr lang="ru-RU" dirty="0" smtClean="0"/>
          </a:p>
        </p:txBody>
      </p:sp>
      <p:pic>
        <p:nvPicPr>
          <p:cNvPr id="9" name="Picture 3" descr="C:\Users\nifontov.da\OneDrive\Проекты\МОК-1\Технопарк\картинки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57"/>
          <a:stretch/>
        </p:blipFill>
        <p:spPr bwMode="auto">
          <a:xfrm>
            <a:off x="7521548" y="3765307"/>
            <a:ext cx="2879752" cy="272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60" y="3040240"/>
            <a:ext cx="2946440" cy="328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02" y="2532242"/>
            <a:ext cx="4547498" cy="301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94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6204</TotalTime>
  <Words>394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Киселева О.Ю.</vt:lpstr>
      <vt:lpstr>ОБЛАСТЬ ПРИМЕНЕНИЯ</vt:lpstr>
      <vt:lpstr>АКТУАЛЬНОСТЬ ТЕМЫ</vt:lpstr>
      <vt:lpstr>ОБРАЗОВАНИЕ ДОЛЖНО СООТВЕТСТВОВАТЬ реалиям времени</vt:lpstr>
      <vt:lpstr>ЦЕЛЬ</vt:lpstr>
      <vt:lpstr>ПЛАН РЕАЛИЗАЦИИ</vt:lpstr>
      <vt:lpstr>ОЖИДАЕМЫЕ РЕЗУЛЬТАТЫ</vt:lpstr>
      <vt:lpstr>ПОКАЗАТЕЛИ И ИНДИКАТОРЫ РЕЗУЛЬТАТИВНОСТИ</vt:lpstr>
      <vt:lpstr>МАТЕРИАЛЬНО-ТЕХНИЧЕСКОЕ ОБЕСПЕЧЕНИЕ ПРОЕКТА</vt:lpstr>
      <vt:lpstr>ПОСМОТРИТЕ ФИЛЬм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работы</dc:title>
  <dc:creator>Дмитрий Нифонтов</dc:creator>
  <cp:lastModifiedBy>user</cp:lastModifiedBy>
  <cp:revision>74</cp:revision>
  <dcterms:created xsi:type="dcterms:W3CDTF">2015-11-13T12:56:07Z</dcterms:created>
  <dcterms:modified xsi:type="dcterms:W3CDTF">2016-02-04T15:03:34Z</dcterms:modified>
</cp:coreProperties>
</file>