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7" r:id="rId3"/>
    <p:sldId id="296" r:id="rId4"/>
    <p:sldId id="299" r:id="rId5"/>
    <p:sldId id="279" r:id="rId6"/>
    <p:sldId id="290" r:id="rId7"/>
    <p:sldId id="281" r:id="rId8"/>
    <p:sldId id="282" r:id="rId9"/>
    <p:sldId id="283" r:id="rId10"/>
    <p:sldId id="301" r:id="rId11"/>
    <p:sldId id="284" r:id="rId12"/>
    <p:sldId id="302" r:id="rId13"/>
    <p:sldId id="303" r:id="rId14"/>
    <p:sldId id="295" r:id="rId15"/>
    <p:sldId id="298" r:id="rId16"/>
    <p:sldId id="285" r:id="rId17"/>
    <p:sldId id="305" r:id="rId18"/>
    <p:sldId id="287" r:id="rId19"/>
    <p:sldId id="306" r:id="rId20"/>
    <p:sldId id="307" r:id="rId21"/>
    <p:sldId id="288" r:id="rId22"/>
    <p:sldId id="289" r:id="rId23"/>
    <p:sldId id="308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36A"/>
    <a:srgbClr val="D8ACB1"/>
    <a:srgbClr val="1984CC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95269" autoAdjust="0"/>
  </p:normalViewPr>
  <p:slideViewPr>
    <p:cSldViewPr>
      <p:cViewPr>
        <p:scale>
          <a:sx n="75" d="100"/>
          <a:sy n="75" d="100"/>
        </p:scale>
        <p:origin x="-1014" y="-630"/>
      </p:cViewPr>
      <p:guideLst>
        <p:guide orient="horz" pos="2160"/>
        <p:guide orient="horz" pos="935"/>
        <p:guide pos="2880"/>
        <p:guide pos="4558"/>
        <p:guide pos="12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22184-5CBC-4CD6-90DE-6C0C900F514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F3AAD0-067C-4207-AE3C-CAD84AFCAE6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50D7034-58C4-4E9A-A17B-A1D992162955}" type="parTrans" cxnId="{24231EE5-7825-439A-A979-FA44AE7682B3}">
      <dgm:prSet/>
      <dgm:spPr/>
      <dgm:t>
        <a:bodyPr/>
        <a:lstStyle/>
        <a:p>
          <a:endParaRPr lang="ru-RU"/>
        </a:p>
      </dgm:t>
    </dgm:pt>
    <dgm:pt modelId="{32B5D7CB-0995-4FC3-BEF8-9BDA2454CB86}" type="sibTrans" cxnId="{24231EE5-7825-439A-A979-FA44AE7682B3}">
      <dgm:prSet/>
      <dgm:spPr/>
      <dgm:t>
        <a:bodyPr/>
        <a:lstStyle/>
        <a:p>
          <a:endParaRPr lang="ru-RU"/>
        </a:p>
      </dgm:t>
    </dgm:pt>
    <dgm:pt modelId="{3B749C8C-2269-4490-8AD3-EE59D6ED58B3}">
      <dgm:prSet phldrT="[Текст]"/>
      <dgm:spPr/>
      <dgm:t>
        <a:bodyPr/>
        <a:lstStyle/>
        <a:p>
          <a:r>
            <a:rPr lang="ru-RU" dirty="0" smtClean="0"/>
            <a:t>Деятельность педагога по созданию проблемной ситуации</a:t>
          </a:r>
          <a:endParaRPr lang="ru-RU" dirty="0"/>
        </a:p>
      </dgm:t>
    </dgm:pt>
    <dgm:pt modelId="{4BDA6D1E-E301-4500-8470-0F4829C8CAF8}" type="parTrans" cxnId="{3E3815A2-1EC3-4AF9-BC20-62DD388BBEFC}">
      <dgm:prSet/>
      <dgm:spPr/>
      <dgm:t>
        <a:bodyPr/>
        <a:lstStyle/>
        <a:p>
          <a:endParaRPr lang="ru-RU"/>
        </a:p>
      </dgm:t>
    </dgm:pt>
    <dgm:pt modelId="{514FB87E-5A85-4657-9FBD-E7C26741F54F}" type="sibTrans" cxnId="{3E3815A2-1EC3-4AF9-BC20-62DD388BBEFC}">
      <dgm:prSet/>
      <dgm:spPr/>
      <dgm:t>
        <a:bodyPr/>
        <a:lstStyle/>
        <a:p>
          <a:endParaRPr lang="ru-RU"/>
        </a:p>
      </dgm:t>
    </dgm:pt>
    <dgm:pt modelId="{4DCEE349-96A4-4A75-BA5D-E4FE0351996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01587A2-1BF0-49C4-BBC3-535210628801}" type="parTrans" cxnId="{A81AE309-F839-4F05-B77D-128B4F095BFF}">
      <dgm:prSet/>
      <dgm:spPr/>
      <dgm:t>
        <a:bodyPr/>
        <a:lstStyle/>
        <a:p>
          <a:endParaRPr lang="ru-RU"/>
        </a:p>
      </dgm:t>
    </dgm:pt>
    <dgm:pt modelId="{7F0C7C23-7378-4244-B121-FF6FBBD70434}" type="sibTrans" cxnId="{A81AE309-F839-4F05-B77D-128B4F095BFF}">
      <dgm:prSet/>
      <dgm:spPr/>
      <dgm:t>
        <a:bodyPr/>
        <a:lstStyle/>
        <a:p>
          <a:endParaRPr lang="ru-RU"/>
        </a:p>
      </dgm:t>
    </dgm:pt>
    <dgm:pt modelId="{424AACCA-DF84-45EC-9A98-54415E5AFE2E}">
      <dgm:prSet phldrT="[Текст]"/>
      <dgm:spPr/>
      <dgm:t>
        <a:bodyPr/>
        <a:lstStyle/>
        <a:p>
          <a:r>
            <a:rPr lang="ru-RU" dirty="0" smtClean="0"/>
            <a:t>Деятельность ребенка в проблемной ситуации</a:t>
          </a:r>
          <a:endParaRPr lang="ru-RU" dirty="0"/>
        </a:p>
      </dgm:t>
    </dgm:pt>
    <dgm:pt modelId="{171B78B1-8D0B-4526-8387-FBEC0AD011E9}" type="parTrans" cxnId="{4964E9CB-1C07-441A-9FA3-2F36B785FB3C}">
      <dgm:prSet/>
      <dgm:spPr/>
      <dgm:t>
        <a:bodyPr/>
        <a:lstStyle/>
        <a:p>
          <a:endParaRPr lang="ru-RU"/>
        </a:p>
      </dgm:t>
    </dgm:pt>
    <dgm:pt modelId="{304D2E47-561B-4090-A629-2A0385F6D838}" type="sibTrans" cxnId="{4964E9CB-1C07-441A-9FA3-2F36B785FB3C}">
      <dgm:prSet/>
      <dgm:spPr/>
      <dgm:t>
        <a:bodyPr/>
        <a:lstStyle/>
        <a:p>
          <a:endParaRPr lang="ru-RU"/>
        </a:p>
      </dgm:t>
    </dgm:pt>
    <dgm:pt modelId="{2BB9F93A-8EA0-4D02-A4BE-BFEB1464FCC4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E748226-3C7F-4F6F-8E12-D6625B6FACAF}" type="parTrans" cxnId="{01883F44-CD94-4325-8B9A-B2799F9D80E4}">
      <dgm:prSet/>
      <dgm:spPr/>
      <dgm:t>
        <a:bodyPr/>
        <a:lstStyle/>
        <a:p>
          <a:endParaRPr lang="ru-RU"/>
        </a:p>
      </dgm:t>
    </dgm:pt>
    <dgm:pt modelId="{293C4C7D-B9FF-43A0-A81B-6FFF50C9F16E}" type="sibTrans" cxnId="{01883F44-CD94-4325-8B9A-B2799F9D80E4}">
      <dgm:prSet/>
      <dgm:spPr/>
      <dgm:t>
        <a:bodyPr/>
        <a:lstStyle/>
        <a:p>
          <a:endParaRPr lang="ru-RU"/>
        </a:p>
      </dgm:t>
    </dgm:pt>
    <dgm:pt modelId="{E6230EF7-2BCD-4EDB-B34B-CAB533428DC4}">
      <dgm:prSet phldrT="[Текст]"/>
      <dgm:spPr/>
      <dgm:t>
        <a:bodyPr/>
        <a:lstStyle/>
        <a:p>
          <a:r>
            <a:rPr lang="ru-RU" dirty="0" smtClean="0"/>
            <a:t>Совместная рефлексия затруднений ребенка</a:t>
          </a:r>
          <a:endParaRPr lang="ru-RU" dirty="0"/>
        </a:p>
      </dgm:t>
    </dgm:pt>
    <dgm:pt modelId="{DFBD4BF4-86B5-4B0B-9EA6-9FFC895384FC}" type="parTrans" cxnId="{BB80B463-BDD2-46EF-8909-541FFB16EB5C}">
      <dgm:prSet/>
      <dgm:spPr/>
      <dgm:t>
        <a:bodyPr/>
        <a:lstStyle/>
        <a:p>
          <a:endParaRPr lang="ru-RU"/>
        </a:p>
      </dgm:t>
    </dgm:pt>
    <dgm:pt modelId="{F2225F58-5700-494C-9436-2A4BD6F9058D}" type="sibTrans" cxnId="{BB80B463-BDD2-46EF-8909-541FFB16EB5C}">
      <dgm:prSet/>
      <dgm:spPr/>
      <dgm:t>
        <a:bodyPr/>
        <a:lstStyle/>
        <a:p>
          <a:endParaRPr lang="ru-RU"/>
        </a:p>
      </dgm:t>
    </dgm:pt>
    <dgm:pt modelId="{3474C2D6-F21B-44B1-A8DD-DF62E0EABD71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913409F3-C843-41F1-B62B-E71E9BC1969E}" type="parTrans" cxnId="{6F7AF35F-1CBA-4AE0-BE0B-C229DD8CE176}">
      <dgm:prSet/>
      <dgm:spPr/>
      <dgm:t>
        <a:bodyPr/>
        <a:lstStyle/>
        <a:p>
          <a:endParaRPr lang="ru-RU"/>
        </a:p>
      </dgm:t>
    </dgm:pt>
    <dgm:pt modelId="{C588F377-87EF-4445-BE2D-3F5F96701980}" type="sibTrans" cxnId="{6F7AF35F-1CBA-4AE0-BE0B-C229DD8CE176}">
      <dgm:prSet/>
      <dgm:spPr/>
      <dgm:t>
        <a:bodyPr/>
        <a:lstStyle/>
        <a:p>
          <a:endParaRPr lang="ru-RU"/>
        </a:p>
      </dgm:t>
    </dgm:pt>
    <dgm:pt modelId="{287760B0-1CAF-4410-BFCE-EE558469BDDD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54E7E014-248B-4036-AA35-11AB4AF1D04A}" type="parTrans" cxnId="{2B3B6850-3D77-40B2-9B3E-1F8ABA520EA7}">
      <dgm:prSet/>
      <dgm:spPr/>
      <dgm:t>
        <a:bodyPr/>
        <a:lstStyle/>
        <a:p>
          <a:endParaRPr lang="ru-RU"/>
        </a:p>
      </dgm:t>
    </dgm:pt>
    <dgm:pt modelId="{8C2DD016-5F74-4933-BEB6-9E4B1FE5A764}" type="sibTrans" cxnId="{2B3B6850-3D77-40B2-9B3E-1F8ABA520EA7}">
      <dgm:prSet/>
      <dgm:spPr/>
      <dgm:t>
        <a:bodyPr/>
        <a:lstStyle/>
        <a:p>
          <a:endParaRPr lang="ru-RU"/>
        </a:p>
      </dgm:t>
    </dgm:pt>
    <dgm:pt modelId="{1D080026-FF2A-4D41-ADA7-E810F9E8FE62}">
      <dgm:prSet/>
      <dgm:spPr/>
      <dgm:t>
        <a:bodyPr/>
        <a:lstStyle/>
        <a:p>
          <a:r>
            <a:rPr lang="ru-RU" dirty="0" smtClean="0"/>
            <a:t>Совместная деятельность ребенка и педагога по поиску «инструментов» (средств)</a:t>
          </a:r>
          <a:endParaRPr lang="ru-RU" dirty="0"/>
        </a:p>
      </dgm:t>
    </dgm:pt>
    <dgm:pt modelId="{A795AB7B-BD17-48B6-9F52-23731D54B859}" type="parTrans" cxnId="{CFF5863E-6275-4183-8E7B-B8DF24B8C62E}">
      <dgm:prSet/>
      <dgm:spPr/>
      <dgm:t>
        <a:bodyPr/>
        <a:lstStyle/>
        <a:p>
          <a:endParaRPr lang="ru-RU"/>
        </a:p>
      </dgm:t>
    </dgm:pt>
    <dgm:pt modelId="{81C0EA5D-689B-4743-89E6-326C5C69B4D4}" type="sibTrans" cxnId="{CFF5863E-6275-4183-8E7B-B8DF24B8C62E}">
      <dgm:prSet/>
      <dgm:spPr/>
      <dgm:t>
        <a:bodyPr/>
        <a:lstStyle/>
        <a:p>
          <a:endParaRPr lang="ru-RU"/>
        </a:p>
      </dgm:t>
    </dgm:pt>
    <dgm:pt modelId="{A82DF678-2D92-4574-A33E-50CA69B2D866}">
      <dgm:prSet/>
      <dgm:spPr/>
      <dgm:t>
        <a:bodyPr/>
        <a:lstStyle/>
        <a:p>
          <a:r>
            <a:rPr lang="ru-RU" dirty="0" smtClean="0"/>
            <a:t>Деятельность ребенка - выход из проблемной ситуации с помощью  найденных инструментов </a:t>
          </a:r>
          <a:endParaRPr lang="ru-RU" dirty="0"/>
        </a:p>
      </dgm:t>
    </dgm:pt>
    <dgm:pt modelId="{91B2D421-FC35-4620-9031-411B8D924AD2}" type="parTrans" cxnId="{E47F4EAE-8420-41EB-A645-B23B00AD34B6}">
      <dgm:prSet/>
      <dgm:spPr/>
      <dgm:t>
        <a:bodyPr/>
        <a:lstStyle/>
        <a:p>
          <a:endParaRPr lang="ru-RU"/>
        </a:p>
      </dgm:t>
    </dgm:pt>
    <dgm:pt modelId="{9C759804-D030-48C1-B57C-D7EC7C79911B}" type="sibTrans" cxnId="{E47F4EAE-8420-41EB-A645-B23B00AD34B6}">
      <dgm:prSet/>
      <dgm:spPr/>
      <dgm:t>
        <a:bodyPr/>
        <a:lstStyle/>
        <a:p>
          <a:endParaRPr lang="ru-RU"/>
        </a:p>
      </dgm:t>
    </dgm:pt>
    <dgm:pt modelId="{36FA723E-0C5A-42E0-87A4-E59CF6745702}" type="pres">
      <dgm:prSet presAssocID="{9A822184-5CBC-4CD6-90DE-6C0C900F51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736F65-F248-4233-A343-6AE79BC5D38C}" type="pres">
      <dgm:prSet presAssocID="{AFF3AAD0-067C-4207-AE3C-CAD84AFCAE66}" presName="composite" presStyleCnt="0"/>
      <dgm:spPr/>
    </dgm:pt>
    <dgm:pt modelId="{BB706B03-2ECD-4A0E-B644-28BF30E09D07}" type="pres">
      <dgm:prSet presAssocID="{AFF3AAD0-067C-4207-AE3C-CAD84AFCAE6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3FEC0-CDFF-4B96-A810-4899E9436DC0}" type="pres">
      <dgm:prSet presAssocID="{AFF3AAD0-067C-4207-AE3C-CAD84AFCAE6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7E72-B3A6-4759-A16C-39C97D97FEBB}" type="pres">
      <dgm:prSet presAssocID="{32B5D7CB-0995-4FC3-BEF8-9BDA2454CB86}" presName="sp" presStyleCnt="0"/>
      <dgm:spPr/>
    </dgm:pt>
    <dgm:pt modelId="{A27972EE-0C76-4685-A3F3-678330224411}" type="pres">
      <dgm:prSet presAssocID="{4DCEE349-96A4-4A75-BA5D-E4FE0351996E}" presName="composite" presStyleCnt="0"/>
      <dgm:spPr/>
    </dgm:pt>
    <dgm:pt modelId="{870C9BEE-7E7F-4159-B73E-2FF93BAE0A35}" type="pres">
      <dgm:prSet presAssocID="{4DCEE349-96A4-4A75-BA5D-E4FE0351996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12423-0591-47F6-9B9D-902E197F5C00}" type="pres">
      <dgm:prSet presAssocID="{4DCEE349-96A4-4A75-BA5D-E4FE0351996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A5E59-DA64-4AEA-BC80-7378BAB22A3F}" type="pres">
      <dgm:prSet presAssocID="{7F0C7C23-7378-4244-B121-FF6FBBD70434}" presName="sp" presStyleCnt="0"/>
      <dgm:spPr/>
    </dgm:pt>
    <dgm:pt modelId="{619A5694-499E-471B-AC6C-E05E8436378E}" type="pres">
      <dgm:prSet presAssocID="{2BB9F93A-8EA0-4D02-A4BE-BFEB1464FCC4}" presName="composite" presStyleCnt="0"/>
      <dgm:spPr/>
    </dgm:pt>
    <dgm:pt modelId="{89780D80-9528-44C3-B9F3-870A94F8EA12}" type="pres">
      <dgm:prSet presAssocID="{2BB9F93A-8EA0-4D02-A4BE-BFEB1464FCC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51E6A-6FE3-42ED-A95E-7D6673C00AE1}" type="pres">
      <dgm:prSet presAssocID="{2BB9F93A-8EA0-4D02-A4BE-BFEB1464FCC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9E7A1-DD48-4495-AB7D-E7447F828DBE}" type="pres">
      <dgm:prSet presAssocID="{293C4C7D-B9FF-43A0-A81B-6FFF50C9F16E}" presName="sp" presStyleCnt="0"/>
      <dgm:spPr/>
    </dgm:pt>
    <dgm:pt modelId="{D576CF84-5CFF-4C89-BF20-7DA48ED0FAFA}" type="pres">
      <dgm:prSet presAssocID="{3474C2D6-F21B-44B1-A8DD-DF62E0EABD71}" presName="composite" presStyleCnt="0"/>
      <dgm:spPr/>
    </dgm:pt>
    <dgm:pt modelId="{24892382-A034-4E77-BCCD-C0A59DA1BEA1}" type="pres">
      <dgm:prSet presAssocID="{3474C2D6-F21B-44B1-A8DD-DF62E0EABD7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CE59D-3146-4933-A031-F1AF1E8573BD}" type="pres">
      <dgm:prSet presAssocID="{3474C2D6-F21B-44B1-A8DD-DF62E0EABD7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07F5E-3C33-4F6B-B02F-E95E7148867B}" type="pres">
      <dgm:prSet presAssocID="{C588F377-87EF-4445-BE2D-3F5F96701980}" presName="sp" presStyleCnt="0"/>
      <dgm:spPr/>
    </dgm:pt>
    <dgm:pt modelId="{33A5791A-6106-41A9-B430-032C754CAEF6}" type="pres">
      <dgm:prSet presAssocID="{287760B0-1CAF-4410-BFCE-EE558469BDDD}" presName="composite" presStyleCnt="0"/>
      <dgm:spPr/>
    </dgm:pt>
    <dgm:pt modelId="{98C047A5-B45F-4E88-A061-14E292C3E0F8}" type="pres">
      <dgm:prSet presAssocID="{287760B0-1CAF-4410-BFCE-EE558469BDD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B01EB-9F36-4ACD-A20A-251023069813}" type="pres">
      <dgm:prSet presAssocID="{287760B0-1CAF-4410-BFCE-EE558469BDDD}" presName="descendantText" presStyleLbl="alignAcc1" presStyleIdx="4" presStyleCnt="5" custScaleX="100540" custScaleY="105102" custLinFactNeighborX="1185" custLinFactNeighborY="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80B463-BDD2-46EF-8909-541FFB16EB5C}" srcId="{2BB9F93A-8EA0-4D02-A4BE-BFEB1464FCC4}" destId="{E6230EF7-2BCD-4EDB-B34B-CAB533428DC4}" srcOrd="0" destOrd="0" parTransId="{DFBD4BF4-86B5-4B0B-9EA6-9FFC895384FC}" sibTransId="{F2225F58-5700-494C-9436-2A4BD6F9058D}"/>
    <dgm:cxn modelId="{9D40EF3F-0CE5-4A3B-988B-1EB850408731}" type="presOf" srcId="{1D080026-FF2A-4D41-ADA7-E810F9E8FE62}" destId="{1BFCE59D-3146-4933-A031-F1AF1E8573BD}" srcOrd="0" destOrd="0" presId="urn:microsoft.com/office/officeart/2005/8/layout/chevron2"/>
    <dgm:cxn modelId="{01883F44-CD94-4325-8B9A-B2799F9D80E4}" srcId="{9A822184-5CBC-4CD6-90DE-6C0C900F514D}" destId="{2BB9F93A-8EA0-4D02-A4BE-BFEB1464FCC4}" srcOrd="2" destOrd="0" parTransId="{9E748226-3C7F-4F6F-8E12-D6625B6FACAF}" sibTransId="{293C4C7D-B9FF-43A0-A81B-6FFF50C9F16E}"/>
    <dgm:cxn modelId="{0D314AE9-6EB9-43D8-B955-C09514A34656}" type="presOf" srcId="{4DCEE349-96A4-4A75-BA5D-E4FE0351996E}" destId="{870C9BEE-7E7F-4159-B73E-2FF93BAE0A35}" srcOrd="0" destOrd="0" presId="urn:microsoft.com/office/officeart/2005/8/layout/chevron2"/>
    <dgm:cxn modelId="{6FE91F1A-DABC-4DF6-9142-A17BFFAF3C4E}" type="presOf" srcId="{AFF3AAD0-067C-4207-AE3C-CAD84AFCAE66}" destId="{BB706B03-2ECD-4A0E-B644-28BF30E09D07}" srcOrd="0" destOrd="0" presId="urn:microsoft.com/office/officeart/2005/8/layout/chevron2"/>
    <dgm:cxn modelId="{589EFEA8-BB67-4276-B596-5AC132B2C46B}" type="presOf" srcId="{E6230EF7-2BCD-4EDB-B34B-CAB533428DC4}" destId="{BAE51E6A-6FE3-42ED-A95E-7D6673C00AE1}" srcOrd="0" destOrd="0" presId="urn:microsoft.com/office/officeart/2005/8/layout/chevron2"/>
    <dgm:cxn modelId="{3E3815A2-1EC3-4AF9-BC20-62DD388BBEFC}" srcId="{AFF3AAD0-067C-4207-AE3C-CAD84AFCAE66}" destId="{3B749C8C-2269-4490-8AD3-EE59D6ED58B3}" srcOrd="0" destOrd="0" parTransId="{4BDA6D1E-E301-4500-8470-0F4829C8CAF8}" sibTransId="{514FB87E-5A85-4657-9FBD-E7C26741F54F}"/>
    <dgm:cxn modelId="{CFF5863E-6275-4183-8E7B-B8DF24B8C62E}" srcId="{3474C2D6-F21B-44B1-A8DD-DF62E0EABD71}" destId="{1D080026-FF2A-4D41-ADA7-E810F9E8FE62}" srcOrd="0" destOrd="0" parTransId="{A795AB7B-BD17-48B6-9F52-23731D54B859}" sibTransId="{81C0EA5D-689B-4743-89E6-326C5C69B4D4}"/>
    <dgm:cxn modelId="{24231EE5-7825-439A-A979-FA44AE7682B3}" srcId="{9A822184-5CBC-4CD6-90DE-6C0C900F514D}" destId="{AFF3AAD0-067C-4207-AE3C-CAD84AFCAE66}" srcOrd="0" destOrd="0" parTransId="{D50D7034-58C4-4E9A-A17B-A1D992162955}" sibTransId="{32B5D7CB-0995-4FC3-BEF8-9BDA2454CB86}"/>
    <dgm:cxn modelId="{32B2BF30-AB2E-4F0F-80DF-7880B9022D86}" type="presOf" srcId="{9A822184-5CBC-4CD6-90DE-6C0C900F514D}" destId="{36FA723E-0C5A-42E0-87A4-E59CF6745702}" srcOrd="0" destOrd="0" presId="urn:microsoft.com/office/officeart/2005/8/layout/chevron2"/>
    <dgm:cxn modelId="{2B3B6850-3D77-40B2-9B3E-1F8ABA520EA7}" srcId="{9A822184-5CBC-4CD6-90DE-6C0C900F514D}" destId="{287760B0-1CAF-4410-BFCE-EE558469BDDD}" srcOrd="4" destOrd="0" parTransId="{54E7E014-248B-4036-AA35-11AB4AF1D04A}" sibTransId="{8C2DD016-5F74-4933-BEB6-9E4B1FE5A764}"/>
    <dgm:cxn modelId="{1027F893-D9DB-4C20-8948-E9A108CA42A3}" type="presOf" srcId="{3474C2D6-F21B-44B1-A8DD-DF62E0EABD71}" destId="{24892382-A034-4E77-BCCD-C0A59DA1BEA1}" srcOrd="0" destOrd="0" presId="urn:microsoft.com/office/officeart/2005/8/layout/chevron2"/>
    <dgm:cxn modelId="{0F9DB3DA-A54A-4B48-8AC0-29363C06C9F2}" type="presOf" srcId="{424AACCA-DF84-45EC-9A98-54415E5AFE2E}" destId="{38012423-0591-47F6-9B9D-902E197F5C00}" srcOrd="0" destOrd="0" presId="urn:microsoft.com/office/officeart/2005/8/layout/chevron2"/>
    <dgm:cxn modelId="{6F7AF35F-1CBA-4AE0-BE0B-C229DD8CE176}" srcId="{9A822184-5CBC-4CD6-90DE-6C0C900F514D}" destId="{3474C2D6-F21B-44B1-A8DD-DF62E0EABD71}" srcOrd="3" destOrd="0" parTransId="{913409F3-C843-41F1-B62B-E71E9BC1969E}" sibTransId="{C588F377-87EF-4445-BE2D-3F5F96701980}"/>
    <dgm:cxn modelId="{5FFB4C14-B336-4B9D-BD7A-975A65000FFB}" type="presOf" srcId="{A82DF678-2D92-4574-A33E-50CA69B2D866}" destId="{D5AB01EB-9F36-4ACD-A20A-251023069813}" srcOrd="0" destOrd="0" presId="urn:microsoft.com/office/officeart/2005/8/layout/chevron2"/>
    <dgm:cxn modelId="{4964E9CB-1C07-441A-9FA3-2F36B785FB3C}" srcId="{4DCEE349-96A4-4A75-BA5D-E4FE0351996E}" destId="{424AACCA-DF84-45EC-9A98-54415E5AFE2E}" srcOrd="0" destOrd="0" parTransId="{171B78B1-8D0B-4526-8387-FBEC0AD011E9}" sibTransId="{304D2E47-561B-4090-A629-2A0385F6D838}"/>
    <dgm:cxn modelId="{DD294F47-FE2A-4E11-B10B-603E05468C89}" type="presOf" srcId="{287760B0-1CAF-4410-BFCE-EE558469BDDD}" destId="{98C047A5-B45F-4E88-A061-14E292C3E0F8}" srcOrd="0" destOrd="0" presId="urn:microsoft.com/office/officeart/2005/8/layout/chevron2"/>
    <dgm:cxn modelId="{E47F4EAE-8420-41EB-A645-B23B00AD34B6}" srcId="{287760B0-1CAF-4410-BFCE-EE558469BDDD}" destId="{A82DF678-2D92-4574-A33E-50CA69B2D866}" srcOrd="0" destOrd="0" parTransId="{91B2D421-FC35-4620-9031-411B8D924AD2}" sibTransId="{9C759804-D030-48C1-B57C-D7EC7C79911B}"/>
    <dgm:cxn modelId="{A81AE309-F839-4F05-B77D-128B4F095BFF}" srcId="{9A822184-5CBC-4CD6-90DE-6C0C900F514D}" destId="{4DCEE349-96A4-4A75-BA5D-E4FE0351996E}" srcOrd="1" destOrd="0" parTransId="{A01587A2-1BF0-49C4-BBC3-535210628801}" sibTransId="{7F0C7C23-7378-4244-B121-FF6FBBD70434}"/>
    <dgm:cxn modelId="{3B329708-CE33-4066-ACBF-5A26C30619C0}" type="presOf" srcId="{2BB9F93A-8EA0-4D02-A4BE-BFEB1464FCC4}" destId="{89780D80-9528-44C3-B9F3-870A94F8EA12}" srcOrd="0" destOrd="0" presId="urn:microsoft.com/office/officeart/2005/8/layout/chevron2"/>
    <dgm:cxn modelId="{50DC5CEF-685C-4B49-8664-51271D22EC1A}" type="presOf" srcId="{3B749C8C-2269-4490-8AD3-EE59D6ED58B3}" destId="{DF13FEC0-CDFF-4B96-A810-4899E9436DC0}" srcOrd="0" destOrd="0" presId="urn:microsoft.com/office/officeart/2005/8/layout/chevron2"/>
    <dgm:cxn modelId="{793295A9-99E1-446F-9FC3-95BEE0BDAF4F}" type="presParOf" srcId="{36FA723E-0C5A-42E0-87A4-E59CF6745702}" destId="{35736F65-F248-4233-A343-6AE79BC5D38C}" srcOrd="0" destOrd="0" presId="urn:microsoft.com/office/officeart/2005/8/layout/chevron2"/>
    <dgm:cxn modelId="{B7CFFF3E-FD47-4D32-A144-9D9E6CFFF937}" type="presParOf" srcId="{35736F65-F248-4233-A343-6AE79BC5D38C}" destId="{BB706B03-2ECD-4A0E-B644-28BF30E09D07}" srcOrd="0" destOrd="0" presId="urn:microsoft.com/office/officeart/2005/8/layout/chevron2"/>
    <dgm:cxn modelId="{619C61AC-A736-4756-A765-70F073865CDC}" type="presParOf" srcId="{35736F65-F248-4233-A343-6AE79BC5D38C}" destId="{DF13FEC0-CDFF-4B96-A810-4899E9436DC0}" srcOrd="1" destOrd="0" presId="urn:microsoft.com/office/officeart/2005/8/layout/chevron2"/>
    <dgm:cxn modelId="{3AE5C18A-5C34-4D7E-A1A6-98628FE200E0}" type="presParOf" srcId="{36FA723E-0C5A-42E0-87A4-E59CF6745702}" destId="{0A9D7E72-B3A6-4759-A16C-39C97D97FEBB}" srcOrd="1" destOrd="0" presId="urn:microsoft.com/office/officeart/2005/8/layout/chevron2"/>
    <dgm:cxn modelId="{1963C0F3-AFAA-45DC-8ED7-6A4D8C8E8072}" type="presParOf" srcId="{36FA723E-0C5A-42E0-87A4-E59CF6745702}" destId="{A27972EE-0C76-4685-A3F3-678330224411}" srcOrd="2" destOrd="0" presId="urn:microsoft.com/office/officeart/2005/8/layout/chevron2"/>
    <dgm:cxn modelId="{152B4EC1-94FB-4E18-9BEF-9E57F92C50BC}" type="presParOf" srcId="{A27972EE-0C76-4685-A3F3-678330224411}" destId="{870C9BEE-7E7F-4159-B73E-2FF93BAE0A35}" srcOrd="0" destOrd="0" presId="urn:microsoft.com/office/officeart/2005/8/layout/chevron2"/>
    <dgm:cxn modelId="{1455A0EB-F2C9-47CD-8B02-51191862C845}" type="presParOf" srcId="{A27972EE-0C76-4685-A3F3-678330224411}" destId="{38012423-0591-47F6-9B9D-902E197F5C00}" srcOrd="1" destOrd="0" presId="urn:microsoft.com/office/officeart/2005/8/layout/chevron2"/>
    <dgm:cxn modelId="{AD250811-3E2C-48AA-B368-9F0D28BA389D}" type="presParOf" srcId="{36FA723E-0C5A-42E0-87A4-E59CF6745702}" destId="{654A5E59-DA64-4AEA-BC80-7378BAB22A3F}" srcOrd="3" destOrd="0" presId="urn:microsoft.com/office/officeart/2005/8/layout/chevron2"/>
    <dgm:cxn modelId="{BDBFAC3D-230D-4451-AB06-F449D8C6C556}" type="presParOf" srcId="{36FA723E-0C5A-42E0-87A4-E59CF6745702}" destId="{619A5694-499E-471B-AC6C-E05E8436378E}" srcOrd="4" destOrd="0" presId="urn:microsoft.com/office/officeart/2005/8/layout/chevron2"/>
    <dgm:cxn modelId="{07D9C45C-98D2-4F3A-BEDB-0D46A8B3C973}" type="presParOf" srcId="{619A5694-499E-471B-AC6C-E05E8436378E}" destId="{89780D80-9528-44C3-B9F3-870A94F8EA12}" srcOrd="0" destOrd="0" presId="urn:microsoft.com/office/officeart/2005/8/layout/chevron2"/>
    <dgm:cxn modelId="{F5F881C0-8884-42FF-86C5-F8F01E39BBE4}" type="presParOf" srcId="{619A5694-499E-471B-AC6C-E05E8436378E}" destId="{BAE51E6A-6FE3-42ED-A95E-7D6673C00AE1}" srcOrd="1" destOrd="0" presId="urn:microsoft.com/office/officeart/2005/8/layout/chevron2"/>
    <dgm:cxn modelId="{C5D760DF-A65D-4C86-BAB5-A6850B5A39CE}" type="presParOf" srcId="{36FA723E-0C5A-42E0-87A4-E59CF6745702}" destId="{1029E7A1-DD48-4495-AB7D-E7447F828DBE}" srcOrd="5" destOrd="0" presId="urn:microsoft.com/office/officeart/2005/8/layout/chevron2"/>
    <dgm:cxn modelId="{F8467EF1-2D48-4099-A961-537EF8A1AADC}" type="presParOf" srcId="{36FA723E-0C5A-42E0-87A4-E59CF6745702}" destId="{D576CF84-5CFF-4C89-BF20-7DA48ED0FAFA}" srcOrd="6" destOrd="0" presId="urn:microsoft.com/office/officeart/2005/8/layout/chevron2"/>
    <dgm:cxn modelId="{C5B6EC3A-E9E1-4E4D-83BB-A5D6F3B4693E}" type="presParOf" srcId="{D576CF84-5CFF-4C89-BF20-7DA48ED0FAFA}" destId="{24892382-A034-4E77-BCCD-C0A59DA1BEA1}" srcOrd="0" destOrd="0" presId="urn:microsoft.com/office/officeart/2005/8/layout/chevron2"/>
    <dgm:cxn modelId="{ECFF8696-B1D8-4FB5-A49D-E4B1D1200C7F}" type="presParOf" srcId="{D576CF84-5CFF-4C89-BF20-7DA48ED0FAFA}" destId="{1BFCE59D-3146-4933-A031-F1AF1E8573BD}" srcOrd="1" destOrd="0" presId="urn:microsoft.com/office/officeart/2005/8/layout/chevron2"/>
    <dgm:cxn modelId="{6C077B74-7CD4-453F-A609-57ABFAA9CCBD}" type="presParOf" srcId="{36FA723E-0C5A-42E0-87A4-E59CF6745702}" destId="{B0E07F5E-3C33-4F6B-B02F-E95E7148867B}" srcOrd="7" destOrd="0" presId="urn:microsoft.com/office/officeart/2005/8/layout/chevron2"/>
    <dgm:cxn modelId="{EFC74014-CD52-4BFE-9A5A-C65EB5C27926}" type="presParOf" srcId="{36FA723E-0C5A-42E0-87A4-E59CF6745702}" destId="{33A5791A-6106-41A9-B430-032C754CAEF6}" srcOrd="8" destOrd="0" presId="urn:microsoft.com/office/officeart/2005/8/layout/chevron2"/>
    <dgm:cxn modelId="{7E73278E-9358-4F0F-9716-0D61E344A6FF}" type="presParOf" srcId="{33A5791A-6106-41A9-B430-032C754CAEF6}" destId="{98C047A5-B45F-4E88-A061-14E292C3E0F8}" srcOrd="0" destOrd="0" presId="urn:microsoft.com/office/officeart/2005/8/layout/chevron2"/>
    <dgm:cxn modelId="{EA1937FE-006E-41C0-9789-80B7B36FFDDC}" type="presParOf" srcId="{33A5791A-6106-41A9-B430-032C754CAEF6}" destId="{D5AB01EB-9F36-4ACD-A20A-2510230698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6B03-2ECD-4A0E-B644-28BF30E09D07}">
      <dsp:nvSpPr>
        <dsp:cNvPr id="0" name=""/>
        <dsp:cNvSpPr/>
      </dsp:nvSpPr>
      <dsp:spPr>
        <a:xfrm rot="5400000">
          <a:off x="-166660" y="164521"/>
          <a:ext cx="1059232" cy="7414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</a:t>
          </a:r>
          <a:endParaRPr lang="ru-RU" sz="2200" kern="1200" dirty="0"/>
        </a:p>
      </dsp:txBody>
      <dsp:txXfrm rot="-5400000">
        <a:off x="-7775" y="376369"/>
        <a:ext cx="741463" cy="317769"/>
      </dsp:txXfrm>
    </dsp:sp>
    <dsp:sp modelId="{DF13FEC0-CDFF-4B96-A810-4899E9436DC0}">
      <dsp:nvSpPr>
        <dsp:cNvPr id="0" name=""/>
        <dsp:cNvSpPr/>
      </dsp:nvSpPr>
      <dsp:spPr>
        <a:xfrm rot="5400000">
          <a:off x="3269134" y="-2529810"/>
          <a:ext cx="688501" cy="5759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Деятельность педагога по созданию проблемной ситуации</a:t>
          </a:r>
          <a:endParaRPr lang="ru-RU" sz="1900" kern="1200" dirty="0"/>
        </a:p>
      </dsp:txBody>
      <dsp:txXfrm rot="-5400000">
        <a:off x="733688" y="39246"/>
        <a:ext cx="5725784" cy="621281"/>
      </dsp:txXfrm>
    </dsp:sp>
    <dsp:sp modelId="{870C9BEE-7E7F-4159-B73E-2FF93BAE0A35}">
      <dsp:nvSpPr>
        <dsp:cNvPr id="0" name=""/>
        <dsp:cNvSpPr/>
      </dsp:nvSpPr>
      <dsp:spPr>
        <a:xfrm rot="5400000">
          <a:off x="-166660" y="1106950"/>
          <a:ext cx="1059232" cy="7414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</a:t>
          </a:r>
          <a:endParaRPr lang="ru-RU" sz="2200" kern="1200" dirty="0"/>
        </a:p>
      </dsp:txBody>
      <dsp:txXfrm rot="-5400000">
        <a:off x="-7775" y="1318798"/>
        <a:ext cx="741463" cy="317769"/>
      </dsp:txXfrm>
    </dsp:sp>
    <dsp:sp modelId="{38012423-0591-47F6-9B9D-902E197F5C00}">
      <dsp:nvSpPr>
        <dsp:cNvPr id="0" name=""/>
        <dsp:cNvSpPr/>
      </dsp:nvSpPr>
      <dsp:spPr>
        <a:xfrm rot="5400000">
          <a:off x="3269134" y="-1587381"/>
          <a:ext cx="688501" cy="5759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Деятельность ребенка в проблемной ситуации</a:t>
          </a:r>
          <a:endParaRPr lang="ru-RU" sz="1900" kern="1200" dirty="0"/>
        </a:p>
      </dsp:txBody>
      <dsp:txXfrm rot="-5400000">
        <a:off x="733688" y="981675"/>
        <a:ext cx="5725784" cy="621281"/>
      </dsp:txXfrm>
    </dsp:sp>
    <dsp:sp modelId="{89780D80-9528-44C3-B9F3-870A94F8EA12}">
      <dsp:nvSpPr>
        <dsp:cNvPr id="0" name=""/>
        <dsp:cNvSpPr/>
      </dsp:nvSpPr>
      <dsp:spPr>
        <a:xfrm rot="5400000">
          <a:off x="-166660" y="2049378"/>
          <a:ext cx="1059232" cy="7414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</a:t>
          </a:r>
          <a:endParaRPr lang="ru-RU" sz="2200" kern="1200" dirty="0"/>
        </a:p>
      </dsp:txBody>
      <dsp:txXfrm rot="-5400000">
        <a:off x="-7775" y="2261226"/>
        <a:ext cx="741463" cy="317769"/>
      </dsp:txXfrm>
    </dsp:sp>
    <dsp:sp modelId="{BAE51E6A-6FE3-42ED-A95E-7D6673C00AE1}">
      <dsp:nvSpPr>
        <dsp:cNvPr id="0" name=""/>
        <dsp:cNvSpPr/>
      </dsp:nvSpPr>
      <dsp:spPr>
        <a:xfrm rot="5400000">
          <a:off x="3269134" y="-644953"/>
          <a:ext cx="688501" cy="5759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Совместная рефлексия затруднений ребенка</a:t>
          </a:r>
          <a:endParaRPr lang="ru-RU" sz="1900" kern="1200" dirty="0"/>
        </a:p>
      </dsp:txBody>
      <dsp:txXfrm rot="-5400000">
        <a:off x="733688" y="1924103"/>
        <a:ext cx="5725784" cy="621281"/>
      </dsp:txXfrm>
    </dsp:sp>
    <dsp:sp modelId="{24892382-A034-4E77-BCCD-C0A59DA1BEA1}">
      <dsp:nvSpPr>
        <dsp:cNvPr id="0" name=""/>
        <dsp:cNvSpPr/>
      </dsp:nvSpPr>
      <dsp:spPr>
        <a:xfrm rot="5400000">
          <a:off x="-166660" y="2991807"/>
          <a:ext cx="1059232" cy="7414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</a:t>
          </a:r>
          <a:endParaRPr lang="ru-RU" sz="2200" kern="1200" dirty="0"/>
        </a:p>
      </dsp:txBody>
      <dsp:txXfrm rot="-5400000">
        <a:off x="-7775" y="3203655"/>
        <a:ext cx="741463" cy="317769"/>
      </dsp:txXfrm>
    </dsp:sp>
    <dsp:sp modelId="{1BFCE59D-3146-4933-A031-F1AF1E8573BD}">
      <dsp:nvSpPr>
        <dsp:cNvPr id="0" name=""/>
        <dsp:cNvSpPr/>
      </dsp:nvSpPr>
      <dsp:spPr>
        <a:xfrm rot="5400000">
          <a:off x="3269134" y="297475"/>
          <a:ext cx="688501" cy="5759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Совместная деятельность ребенка и педагога по поиску «инструментов» (средств)</a:t>
          </a:r>
          <a:endParaRPr lang="ru-RU" sz="1900" kern="1200" dirty="0"/>
        </a:p>
      </dsp:txBody>
      <dsp:txXfrm rot="-5400000">
        <a:off x="733688" y="2866531"/>
        <a:ext cx="5725784" cy="621281"/>
      </dsp:txXfrm>
    </dsp:sp>
    <dsp:sp modelId="{98C047A5-B45F-4E88-A061-14E292C3E0F8}">
      <dsp:nvSpPr>
        <dsp:cNvPr id="0" name=""/>
        <dsp:cNvSpPr/>
      </dsp:nvSpPr>
      <dsp:spPr>
        <a:xfrm rot="5400000">
          <a:off x="-166660" y="3951799"/>
          <a:ext cx="1059232" cy="7414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5</a:t>
          </a:r>
          <a:endParaRPr lang="ru-RU" sz="2200" kern="1200" dirty="0"/>
        </a:p>
      </dsp:txBody>
      <dsp:txXfrm rot="-5400000">
        <a:off x="-7775" y="4163647"/>
        <a:ext cx="741463" cy="317769"/>
      </dsp:txXfrm>
    </dsp:sp>
    <dsp:sp modelId="{D5AB01EB-9F36-4ACD-A20A-251023069813}">
      <dsp:nvSpPr>
        <dsp:cNvPr id="0" name=""/>
        <dsp:cNvSpPr/>
      </dsp:nvSpPr>
      <dsp:spPr>
        <a:xfrm rot="5400000">
          <a:off x="3251570" y="1299572"/>
          <a:ext cx="723628" cy="5790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Деятельность ребенка - выход из проблемной ситуации с помощью  найденных инструментов </a:t>
          </a:r>
          <a:endParaRPr lang="ru-RU" sz="1900" kern="1200" dirty="0"/>
        </a:p>
      </dsp:txBody>
      <dsp:txXfrm rot="-5400000">
        <a:off x="718137" y="3868331"/>
        <a:ext cx="5755170" cy="652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62B8DA-0CAF-436A-B2AA-970C35DFFF9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47449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3CAA9-41FD-4F94-8720-2FE5775CBE87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20CBA-5A04-4B33-997A-876BFE2E4350}" type="slidenum">
              <a:rPr lang="en-US" altLang="ru-RU">
                <a:solidFill>
                  <a:prstClr val="black"/>
                </a:solidFill>
              </a:rPr>
              <a:pPr/>
              <a:t>10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20CBA-5A04-4B33-997A-876BFE2E4350}" type="slidenum">
              <a:rPr lang="en-US" altLang="ru-RU">
                <a:solidFill>
                  <a:prstClr val="black"/>
                </a:solidFill>
              </a:rPr>
              <a:pPr/>
              <a:t>11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20CBA-5A04-4B33-997A-876BFE2E4350}" type="slidenum">
              <a:rPr lang="en-US" altLang="ru-RU">
                <a:solidFill>
                  <a:prstClr val="black"/>
                </a:solidFill>
              </a:rPr>
              <a:pPr/>
              <a:t>12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20CBA-5A04-4B33-997A-876BFE2E4350}" type="slidenum">
              <a:rPr lang="en-US" altLang="ru-RU">
                <a:solidFill>
                  <a:prstClr val="black"/>
                </a:solidFill>
              </a:rPr>
              <a:pPr/>
              <a:t>13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20CBA-5A04-4B33-997A-876BFE2E4350}" type="slidenum">
              <a:rPr lang="en-US" altLang="ru-RU">
                <a:solidFill>
                  <a:prstClr val="black"/>
                </a:solidFill>
              </a:rPr>
              <a:pPr/>
              <a:t>14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20CBA-5A04-4B33-997A-876BFE2E4350}" type="slidenum">
              <a:rPr lang="en-US" altLang="ru-RU">
                <a:solidFill>
                  <a:prstClr val="black"/>
                </a:solidFill>
              </a:rPr>
              <a:pPr/>
              <a:t>15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20CBA-5A04-4B33-997A-876BFE2E4350}" type="slidenum">
              <a:rPr lang="en-US" altLang="ru-RU">
                <a:solidFill>
                  <a:prstClr val="black"/>
                </a:solidFill>
              </a:rPr>
              <a:pPr/>
              <a:t>16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20CBA-5A04-4B33-997A-876BFE2E4350}" type="slidenum">
              <a:rPr lang="en-US" altLang="ru-RU">
                <a:solidFill>
                  <a:prstClr val="black"/>
                </a:solidFill>
              </a:rPr>
              <a:pPr/>
              <a:t>17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20CBA-5A04-4B33-997A-876BFE2E4350}" type="slidenum">
              <a:rPr lang="en-US" altLang="ru-RU">
                <a:solidFill>
                  <a:prstClr val="black"/>
                </a:solidFill>
              </a:rPr>
              <a:pPr/>
              <a:t>18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20CBA-5A04-4B33-997A-876BFE2E4350}" type="slidenum">
              <a:rPr lang="en-US" altLang="ru-RU">
                <a:solidFill>
                  <a:prstClr val="black"/>
                </a:solidFill>
              </a:rPr>
              <a:pPr/>
              <a:t>19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DF6BA-2F45-47D3-B351-BE920B6412D7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20CBA-5A04-4B33-997A-876BFE2E4350}" type="slidenum">
              <a:rPr lang="en-US" altLang="ru-RU">
                <a:solidFill>
                  <a:prstClr val="black"/>
                </a:solidFill>
              </a:rPr>
              <a:pPr/>
              <a:t>20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20CBA-5A04-4B33-997A-876BFE2E4350}" type="slidenum">
              <a:rPr lang="en-US" altLang="ru-RU">
                <a:solidFill>
                  <a:prstClr val="black"/>
                </a:solidFill>
              </a:rPr>
              <a:pPr/>
              <a:t>21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20CBA-5A04-4B33-997A-876BFE2E4350}" type="slidenum">
              <a:rPr lang="en-US" altLang="ru-RU">
                <a:solidFill>
                  <a:prstClr val="black"/>
                </a:solidFill>
              </a:rPr>
              <a:pPr/>
              <a:t>22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DF6BA-2F45-47D3-B351-BE920B6412D7}" type="slidenum">
              <a:rPr lang="en-US" altLang="ru-RU"/>
              <a:pPr/>
              <a:t>23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20CBA-5A04-4B33-997A-876BFE2E4350}" type="slidenum">
              <a:rPr lang="en-US" altLang="ru-RU">
                <a:solidFill>
                  <a:prstClr val="black"/>
                </a:solidFill>
              </a:rPr>
              <a:pPr/>
              <a:t>3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20CBA-5A04-4B33-997A-876BFE2E4350}" type="slidenum">
              <a:rPr lang="en-US" altLang="ru-RU">
                <a:solidFill>
                  <a:prstClr val="black"/>
                </a:solidFill>
              </a:rPr>
              <a:pPr/>
              <a:t>4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20CBA-5A04-4B33-997A-876BFE2E4350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20CBA-5A04-4B33-997A-876BFE2E4350}" type="slidenum">
              <a:rPr lang="en-US" altLang="ru-RU">
                <a:solidFill>
                  <a:prstClr val="black"/>
                </a:solidFill>
              </a:rPr>
              <a:pPr/>
              <a:t>6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20CBA-5A04-4B33-997A-876BFE2E4350}" type="slidenum">
              <a:rPr lang="en-US" altLang="ru-RU">
                <a:solidFill>
                  <a:prstClr val="black"/>
                </a:solidFill>
              </a:rPr>
              <a:pPr/>
              <a:t>7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20CBA-5A04-4B33-997A-876BFE2E4350}" type="slidenum">
              <a:rPr lang="en-US" altLang="ru-RU">
                <a:solidFill>
                  <a:prstClr val="black"/>
                </a:solidFill>
              </a:rPr>
              <a:pPr/>
              <a:t>8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20CBA-5A04-4B33-997A-876BFE2E4350}" type="slidenum">
              <a:rPr lang="en-US" altLang="ru-RU">
                <a:solidFill>
                  <a:prstClr val="black"/>
                </a:solidFill>
              </a:rPr>
              <a:pPr/>
              <a:t>9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4102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10275"/>
            <a:ext cx="7772400" cy="48577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4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22438"/>
            <a:ext cx="1828800" cy="4906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22438"/>
            <a:ext cx="5334000" cy="4906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7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98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419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7590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7590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93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16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3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68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362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613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224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7590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.gif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gif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P9n6G-mglQ&amp;feature=youtu.b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544" y="5229200"/>
            <a:ext cx="7772400" cy="864096"/>
          </a:xfrm>
        </p:spPr>
        <p:txBody>
          <a:bodyPr/>
          <a:lstStyle/>
          <a:p>
            <a:r>
              <a:rPr lang="ru-RU" altLang="ru-RU" dirty="0" smtClean="0"/>
              <a:t>Проект Первого Московского Образовательного </a:t>
            </a:r>
            <a:r>
              <a:rPr lang="ru-RU" altLang="ru-RU" dirty="0" smtClean="0"/>
              <a:t>Комплекса</a:t>
            </a:r>
          </a:p>
          <a:p>
            <a:r>
              <a:rPr lang="ru-RU" altLang="ru-RU" dirty="0" smtClean="0"/>
              <a:t>Автор: старший воспитатель </a:t>
            </a:r>
            <a:r>
              <a:rPr lang="ru-RU" altLang="ru-RU" dirty="0" err="1" smtClean="0"/>
              <a:t>Мамелина</a:t>
            </a:r>
            <a:r>
              <a:rPr lang="ru-RU" altLang="ru-RU" dirty="0" smtClean="0"/>
              <a:t> Юлия Викторовна</a:t>
            </a:r>
            <a:endParaRPr lang="ru-RU" altLang="ru-RU" dirty="0"/>
          </a:p>
          <a:p>
            <a:endParaRPr lang="ru-RU" altLang="ru-RU" dirty="0" smtClean="0"/>
          </a:p>
          <a:p>
            <a:r>
              <a:rPr lang="ru-RU" altLang="ru-RU" i="1" dirty="0"/>
              <a:t>ф</a:t>
            </a:r>
            <a:r>
              <a:rPr lang="ru-RU" altLang="ru-RU" i="1" dirty="0" smtClean="0"/>
              <a:t>евраль – март 2016 г.</a:t>
            </a:r>
            <a:endParaRPr lang="en-US" altLang="ru-RU" i="1" dirty="0"/>
          </a:p>
          <a:p>
            <a:endParaRPr lang="en-US" altLang="ru-RU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536" y="4437112"/>
            <a:ext cx="7772400" cy="704850"/>
          </a:xfrm>
        </p:spPr>
        <p:txBody>
          <a:bodyPr/>
          <a:lstStyle/>
          <a:p>
            <a:r>
              <a:rPr lang="ru-RU" altLang="ru-RU" dirty="0" smtClean="0"/>
              <a:t>Конкурс «Технологии будущего»</a:t>
            </a:r>
            <a:endParaRPr lang="en-US" altLang="ru-RU" dirty="0"/>
          </a:p>
        </p:txBody>
      </p:sp>
      <p:pic>
        <p:nvPicPr>
          <p:cNvPr id="2055" name="Picture 7" descr="Z:\Ардашева\Логотип ПМОК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4860">
            <a:off x="-64818" y="-10395"/>
            <a:ext cx="2088232" cy="156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ru-RU" sz="4000" dirty="0" smtClean="0"/>
              <a:t>Задачи проекта</a:t>
            </a:r>
            <a:endParaRPr lang="en-US" altLang="ru-RU" sz="4000" dirty="0"/>
          </a:p>
        </p:txBody>
      </p:sp>
      <p:pic>
        <p:nvPicPr>
          <p:cNvPr id="4" name="Picture 7" descr="Z:\Ардашева\Логотип ПМОК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763">
            <a:off x="683568" y="2420888"/>
            <a:ext cx="1339846" cy="10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781175" y="2923153"/>
            <a:ext cx="389349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4D4D4D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51050" y="1428736"/>
            <a:ext cx="6864350" cy="279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ru-RU" sz="1600" kern="0" smtClean="0"/>
              <a:t>Разработка системы взаимодействия с родителями с целью повышения их мотивации по приобретению детьми опыта познавательно-исследовательской и конструкторской деятельности</a:t>
            </a:r>
          </a:p>
          <a:p>
            <a:pPr algn="just"/>
            <a:r>
              <a:rPr lang="ru-RU" sz="1600" kern="0" smtClean="0"/>
              <a:t>Создание методических разработок для педагогов и родителей по теме проекта</a:t>
            </a:r>
          </a:p>
          <a:p>
            <a:pPr algn="just"/>
            <a:r>
              <a:rPr lang="ru-RU" sz="1600" kern="0" smtClean="0"/>
              <a:t>Разработка программы подготовки кадрового состава детских садов для работы по теме проекта</a:t>
            </a:r>
          </a:p>
          <a:p>
            <a:pPr algn="just"/>
            <a:r>
              <a:rPr lang="ru-RU" sz="1600" kern="0" smtClean="0"/>
              <a:t>Распространение инновационного опыта данного проекта в других образовательных организациях СВАО и города Москвы</a:t>
            </a:r>
          </a:p>
          <a:p>
            <a:endParaRPr lang="ru-RU" sz="1600" kern="0" smtClean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ru-RU" sz="2000" kern="0" dirty="0"/>
          </a:p>
        </p:txBody>
      </p:sp>
      <p:pic>
        <p:nvPicPr>
          <p:cNvPr id="6146" name="Picture 2" descr="https://1.downloader.disk.yandex.ru/preview/e34cf70ac4942075ec27a91ebe1bf3f0eb441bab5570d6d6dc36ff10809c2559/inf/u7mO3BlsL-2gpfsweRmrvvnOuaYBiyWSSIeRWmRj5Ix9BgAXjUnSK1x7wMBe8x8ZtFEfAR-1M-cJnULjiuu56Q%3D%3D?uid=0&amp;filename=213_1018_01.MP4.00_00_55_24.Still003.jpg&amp;disposition=inline&amp;hash=&amp;limit=0&amp;content_type=image%2Fjpeg&amp;tknv=v2&amp;size=1163x7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221089"/>
            <a:ext cx="5184775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7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836712"/>
            <a:ext cx="6864350" cy="571504"/>
          </a:xfrm>
        </p:spPr>
        <p:txBody>
          <a:bodyPr/>
          <a:lstStyle/>
          <a:p>
            <a:r>
              <a:rPr lang="ru-RU" sz="4000" dirty="0" smtClean="0"/>
              <a:t>План реализации проекта</a:t>
            </a:r>
            <a:endParaRPr lang="en-US" altLang="ru-RU" sz="4000" dirty="0"/>
          </a:p>
        </p:txBody>
      </p:sp>
      <p:pic>
        <p:nvPicPr>
          <p:cNvPr id="4" name="Picture 7" descr="Z:\Ардашева\Логотип ПМОК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763">
            <a:off x="683568" y="2420888"/>
            <a:ext cx="1339846" cy="10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781175" y="2923153"/>
            <a:ext cx="389349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4D4D4D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51050" y="2147676"/>
            <a:ext cx="6864350" cy="207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ru-RU" sz="1600" dirty="0" smtClean="0"/>
              <a:t>создание </a:t>
            </a:r>
            <a:r>
              <a:rPr lang="ru-RU" sz="1600" dirty="0"/>
              <a:t>рабочей группы проекта и </a:t>
            </a:r>
            <a:r>
              <a:rPr lang="ru-RU" sz="1600" dirty="0">
                <a:solidFill>
                  <a:schemeClr val="dk1"/>
                </a:solidFill>
              </a:rPr>
              <a:t>распределение функциональных обязанностей между участниками проекта</a:t>
            </a:r>
          </a:p>
          <a:p>
            <a:pPr algn="just"/>
            <a:r>
              <a:rPr lang="ru-RU" sz="1600" dirty="0" smtClean="0"/>
              <a:t>подготовка </a:t>
            </a:r>
            <a:r>
              <a:rPr lang="ru-RU" sz="1600" dirty="0"/>
              <a:t>локальных актов</a:t>
            </a:r>
          </a:p>
          <a:p>
            <a:pPr algn="just"/>
            <a:r>
              <a:rPr lang="ru-RU" sz="1600" dirty="0" smtClean="0"/>
              <a:t>инвентаризация  </a:t>
            </a:r>
            <a:r>
              <a:rPr lang="ru-RU" sz="1600" dirty="0"/>
              <a:t>имеющихся ресурсов  СЮТ, ДО и формирование необходимой ресурсной базы для создания технологической среды ДС</a:t>
            </a:r>
          </a:p>
          <a:p>
            <a:pPr algn="just"/>
            <a:r>
              <a:rPr lang="ru-RU" sz="1600" dirty="0" smtClean="0"/>
              <a:t>подготовка </a:t>
            </a:r>
            <a:r>
              <a:rPr lang="ru-RU" sz="1600" dirty="0"/>
              <a:t>педагогов и родителей для реализации задач проекта</a:t>
            </a:r>
          </a:p>
          <a:p>
            <a:pPr marL="514350" indent="-514350">
              <a:buFontTx/>
              <a:buNone/>
            </a:pPr>
            <a:r>
              <a:rPr lang="ru-RU" sz="1600" kern="0" dirty="0" smtClean="0"/>
              <a:t> 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ru-RU" altLang="ru-RU" sz="2000" kern="0" dirty="0" smtClean="0"/>
              <a:t>Сроки: 2014-2015 учебный год</a:t>
            </a:r>
            <a:endParaRPr lang="en-US" altLang="ru-RU" sz="2000" kern="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51050" y="1576172"/>
            <a:ext cx="6864350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2800" kern="0" dirty="0" smtClean="0"/>
              <a:t>Подготовительный этап</a:t>
            </a:r>
            <a:endParaRPr lang="en-US" alt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26574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836712"/>
            <a:ext cx="6864350" cy="571504"/>
          </a:xfrm>
        </p:spPr>
        <p:txBody>
          <a:bodyPr/>
          <a:lstStyle/>
          <a:p>
            <a:r>
              <a:rPr lang="ru-RU" sz="4000" dirty="0" smtClean="0"/>
              <a:t>План реализации проекта</a:t>
            </a:r>
            <a:endParaRPr lang="en-US" altLang="ru-RU" sz="4000" dirty="0"/>
          </a:p>
        </p:txBody>
      </p:sp>
      <p:pic>
        <p:nvPicPr>
          <p:cNvPr id="4" name="Picture 7" descr="Z:\Ардашева\Логотип ПМОК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763">
            <a:off x="683568" y="2420888"/>
            <a:ext cx="1339846" cy="10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781175" y="2923153"/>
            <a:ext cx="389349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4D4D4D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51050" y="2147676"/>
            <a:ext cx="6864350" cy="207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ru-RU" sz="1600" dirty="0" smtClean="0"/>
              <a:t>организация </a:t>
            </a:r>
            <a:r>
              <a:rPr lang="ru-RU" sz="1600" dirty="0"/>
              <a:t>проектировочных семинаров по разработке дорожной карты проекта  и проектированию  модели технологической предметно-ориентированной среды</a:t>
            </a:r>
          </a:p>
          <a:p>
            <a:pPr algn="just"/>
            <a:r>
              <a:rPr lang="ru-RU" sz="1600" dirty="0" smtClean="0"/>
              <a:t>подготовка </a:t>
            </a:r>
            <a:r>
              <a:rPr lang="ru-RU" sz="1600" dirty="0"/>
              <a:t>методических разработок по теме проекта для педагогов и родителей</a:t>
            </a:r>
          </a:p>
          <a:p>
            <a:pPr algn="just"/>
            <a:r>
              <a:rPr lang="ru-RU" sz="1600" dirty="0" smtClean="0"/>
              <a:t>организация </a:t>
            </a:r>
            <a:r>
              <a:rPr lang="ru-RU" sz="1600" dirty="0"/>
              <a:t>совместной деятельности с родителями по задачам проекта (мастер-классы для родителей, совместные проекты с детьми и др.</a:t>
            </a:r>
          </a:p>
          <a:p>
            <a:pPr marL="514350" indent="-514350">
              <a:buFontTx/>
              <a:buNone/>
            </a:pPr>
            <a:r>
              <a:rPr lang="ru-RU" sz="1600" kern="0" dirty="0" smtClean="0">
                <a:solidFill>
                  <a:srgbClr val="4D4D4D"/>
                </a:solidFill>
              </a:rPr>
              <a:t> 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ru-RU" altLang="ru-RU" sz="2000" kern="0" dirty="0" smtClean="0">
                <a:solidFill>
                  <a:srgbClr val="4D4D4D"/>
                </a:solidFill>
              </a:rPr>
              <a:t>Сроки: 2015-2016 учебный год</a:t>
            </a:r>
            <a:endParaRPr lang="en-US" altLang="ru-RU" sz="2000" kern="0" dirty="0">
              <a:solidFill>
                <a:srgbClr val="4D4D4D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51050" y="1576172"/>
            <a:ext cx="6864350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2800" kern="0" dirty="0" smtClean="0">
                <a:solidFill>
                  <a:srgbClr val="4D4D4D"/>
                </a:solidFill>
              </a:rPr>
              <a:t>Исполнительный этап</a:t>
            </a:r>
            <a:endParaRPr lang="en-US" altLang="ru-RU" sz="2800" kern="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836712"/>
            <a:ext cx="6864350" cy="571504"/>
          </a:xfrm>
        </p:spPr>
        <p:txBody>
          <a:bodyPr/>
          <a:lstStyle/>
          <a:p>
            <a:r>
              <a:rPr lang="ru-RU" sz="4000" dirty="0" smtClean="0"/>
              <a:t>План реализации проекта</a:t>
            </a:r>
            <a:endParaRPr lang="en-US" altLang="ru-RU" sz="4000" dirty="0"/>
          </a:p>
        </p:txBody>
      </p:sp>
      <p:pic>
        <p:nvPicPr>
          <p:cNvPr id="4" name="Picture 7" descr="Z:\Ардашева\Логотип ПМОК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763">
            <a:off x="683568" y="2420888"/>
            <a:ext cx="1339846" cy="10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781175" y="2923153"/>
            <a:ext cx="389349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71546"/>
            <a:ext cx="6934200" cy="3293558"/>
          </a:xfrm>
        </p:spPr>
        <p:txBody>
          <a:bodyPr/>
          <a:lstStyle/>
          <a:p>
            <a:pPr>
              <a:buNone/>
            </a:pPr>
            <a:endParaRPr lang="ru-RU" sz="1600" dirty="0" smtClean="0"/>
          </a:p>
          <a:p>
            <a:pPr marL="0" indent="0">
              <a:lnSpc>
                <a:spcPct val="80000"/>
              </a:lnSpc>
              <a:buNone/>
            </a:pPr>
            <a:endParaRPr lang="en-US" altLang="ru-RU" sz="2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51050" y="2147676"/>
            <a:ext cx="6864350" cy="207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ru-RU" sz="1600" dirty="0" smtClean="0"/>
              <a:t>организация </a:t>
            </a:r>
            <a:r>
              <a:rPr lang="ru-RU" sz="1600" dirty="0"/>
              <a:t>рефлексивных семинаров по обобщению результатов проекта</a:t>
            </a:r>
          </a:p>
          <a:p>
            <a:pPr algn="just"/>
            <a:r>
              <a:rPr lang="ru-RU" sz="1600" dirty="0" smtClean="0"/>
              <a:t>организация </a:t>
            </a:r>
            <a:r>
              <a:rPr lang="ru-RU" sz="1600" dirty="0"/>
              <a:t>и проведение  итоговых событий по распространению инновационного опыта</a:t>
            </a:r>
          </a:p>
          <a:p>
            <a:pPr algn="just"/>
            <a:r>
              <a:rPr lang="ru-RU" sz="1600" dirty="0" smtClean="0"/>
              <a:t>с</a:t>
            </a:r>
            <a:r>
              <a:rPr lang="ru-RU" sz="1600" dirty="0" smtClean="0">
                <a:solidFill>
                  <a:schemeClr val="dk1"/>
                </a:solidFill>
              </a:rPr>
              <a:t>оздание </a:t>
            </a:r>
            <a:r>
              <a:rPr lang="ru-RU" sz="1600" dirty="0">
                <a:solidFill>
                  <a:schemeClr val="dk1"/>
                </a:solidFill>
              </a:rPr>
              <a:t>учебно-демонстрационных видеофильмов</a:t>
            </a:r>
          </a:p>
          <a:p>
            <a:pPr marL="514350" indent="-514350">
              <a:buFontTx/>
              <a:buNone/>
            </a:pPr>
            <a:r>
              <a:rPr lang="ru-RU" sz="1600" kern="0" dirty="0" smtClean="0">
                <a:solidFill>
                  <a:srgbClr val="4D4D4D"/>
                </a:solidFill>
              </a:rPr>
              <a:t> 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ru-RU" altLang="ru-RU" sz="2000" kern="0" dirty="0" smtClean="0">
                <a:solidFill>
                  <a:srgbClr val="4D4D4D"/>
                </a:solidFill>
              </a:rPr>
              <a:t>Сроки: 2016-2017 учебный год</a:t>
            </a:r>
            <a:endParaRPr lang="en-US" altLang="ru-RU" sz="2000" kern="0" dirty="0">
              <a:solidFill>
                <a:srgbClr val="4D4D4D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51050" y="1576172"/>
            <a:ext cx="6864350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2800" kern="0" dirty="0" smtClean="0">
                <a:solidFill>
                  <a:srgbClr val="4D4D4D"/>
                </a:solidFill>
              </a:rPr>
              <a:t>Завершающий этап</a:t>
            </a:r>
            <a:endParaRPr lang="en-US" altLang="ru-RU" sz="2800" kern="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ардашева\Downloads\robots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26" y="1412776"/>
            <a:ext cx="2459638" cy="287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726" y="-230198"/>
            <a:ext cx="7286644" cy="1714511"/>
          </a:xfrm>
        </p:spPr>
        <p:txBody>
          <a:bodyPr/>
          <a:lstStyle/>
          <a:p>
            <a:r>
              <a:rPr lang="ru-RU" sz="2800" dirty="0" smtClean="0"/>
              <a:t>Модель технологической предметно-ориентированной среды</a:t>
            </a:r>
            <a:endParaRPr lang="en-US" altLang="ru-RU" sz="2800" dirty="0"/>
          </a:p>
        </p:txBody>
      </p:sp>
      <p:pic>
        <p:nvPicPr>
          <p:cNvPr id="4" name="Picture 7" descr="Z:\Ардашева\Логотип ПМОК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7756">
            <a:off x="750632" y="2428339"/>
            <a:ext cx="1339846" cy="10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 bwMode="auto">
          <a:xfrm>
            <a:off x="1781175" y="2851617"/>
            <a:ext cx="389349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4D4D4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4119935"/>
            <a:ext cx="176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3136A"/>
                </a:solidFill>
                <a:latin typeface="Arial Black" panose="020B0A04020102020204" pitchFamily="34" charset="0"/>
                <a:cs typeface="Adobe Devanagari" pitchFamily="18" charset="0"/>
              </a:rPr>
              <a:t>1-го МОК</a:t>
            </a:r>
            <a:endParaRPr lang="ru-RU" dirty="0">
              <a:solidFill>
                <a:srgbClr val="03136A"/>
              </a:solidFill>
              <a:latin typeface="Arial Black" panose="020B0A04020102020204" pitchFamily="34" charset="0"/>
              <a:cs typeface="Adobe Devanagari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7726" y="4596239"/>
            <a:ext cx="41084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лаборатории подразделений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«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1-го МОК»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оборудование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и приборы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Центра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новых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технологий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кружки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по 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Лего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-конструированию, «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Юные экологи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», мультипликации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, освоению гаджетов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в игре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и др. </a:t>
            </a:r>
          </a:p>
        </p:txBody>
      </p:sp>
      <p:pic>
        <p:nvPicPr>
          <p:cNvPr id="9218" name="Picture 2" descr="Картинки по запросу детский сад картин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1484785"/>
            <a:ext cx="2012900" cy="198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5845224" y="407707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3136A"/>
                </a:solidFill>
                <a:latin typeface="Arial Black" panose="020B0A04020102020204" pitchFamily="34" charset="0"/>
                <a:cs typeface="Adobe Devanagari" pitchFamily="18" charset="0"/>
              </a:rPr>
              <a:t>ДС 1-го МОК</a:t>
            </a:r>
            <a:endParaRPr lang="ru-RU" dirty="0">
              <a:solidFill>
                <a:srgbClr val="03136A"/>
              </a:solidFill>
              <a:latin typeface="Arial Black" panose="020B0A04020102020204" pitchFamily="34" charset="0"/>
              <a:cs typeface="Adobe Devanagari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14392" y="4596239"/>
            <a:ext cx="3347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конструкторская мастерская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«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Экспериментариум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«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Эколаборатория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» и др. </a:t>
            </a:r>
          </a:p>
          <a:p>
            <a:pPr algn="l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организованы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в помещениях ДС и прилегающей  территории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3356992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Технологическая предметно-ориентированная среда 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 bwMode="auto">
          <a:xfrm>
            <a:off x="4716016" y="3746422"/>
            <a:ext cx="1027596" cy="330650"/>
          </a:xfrm>
          <a:prstGeom prst="left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4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3" grpId="0"/>
      <p:bldP spid="6" grpId="0"/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142854"/>
            <a:ext cx="7092950" cy="1341460"/>
          </a:xfrm>
        </p:spPr>
        <p:txBody>
          <a:bodyPr/>
          <a:lstStyle/>
          <a:p>
            <a:r>
              <a:rPr lang="ru-RU" altLang="ru-RU" sz="2800" dirty="0" smtClean="0"/>
              <a:t>«Формула» педагогической технологии, реализуемой в проекте</a:t>
            </a:r>
            <a:endParaRPr lang="en-US" altLang="ru-RU" sz="2800" dirty="0"/>
          </a:p>
        </p:txBody>
      </p:sp>
      <p:pic>
        <p:nvPicPr>
          <p:cNvPr id="4" name="Picture 7" descr="Z:\Ардашева\Логотип ПМОК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763">
            <a:off x="683568" y="2420888"/>
            <a:ext cx="1339846" cy="10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781175" y="2923153"/>
            <a:ext cx="389349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794" y="1357298"/>
            <a:ext cx="7019956" cy="5168046"/>
          </a:xfrm>
        </p:spPr>
        <p:txBody>
          <a:bodyPr/>
          <a:lstStyle/>
          <a:p>
            <a:pPr>
              <a:buNone/>
            </a:pPr>
            <a:endParaRPr lang="ru-RU" sz="1600" dirty="0" smtClean="0"/>
          </a:p>
          <a:p>
            <a:pPr marL="0" indent="0">
              <a:lnSpc>
                <a:spcPct val="80000"/>
              </a:lnSpc>
              <a:buNone/>
            </a:pPr>
            <a:endParaRPr lang="en-US" altLang="ru-RU" sz="2000" dirty="0"/>
          </a:p>
        </p:txBody>
      </p:sp>
      <p:cxnSp>
        <p:nvCxnSpPr>
          <p:cNvPr id="49" name="Прямая соединительная линия 48"/>
          <p:cNvCxnSpPr/>
          <p:nvPr/>
        </p:nvCxnSpPr>
        <p:spPr bwMode="auto">
          <a:xfrm rot="5400000">
            <a:off x="3178959" y="3821909"/>
            <a:ext cx="214314" cy="1588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>
            <a:solidFill>
              <a:schemeClr val="bg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Прямая соединительная линия 50"/>
          <p:cNvCxnSpPr/>
          <p:nvPr/>
        </p:nvCxnSpPr>
        <p:spPr bwMode="auto">
          <a:xfrm>
            <a:off x="3500430" y="4143380"/>
            <a:ext cx="214314" cy="142876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Прямая соединительная линия 52"/>
          <p:cNvCxnSpPr/>
          <p:nvPr/>
        </p:nvCxnSpPr>
        <p:spPr bwMode="auto">
          <a:xfrm flipV="1">
            <a:off x="4143372" y="4143380"/>
            <a:ext cx="214314" cy="178595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>
            <a:solidFill>
              <a:schemeClr val="bg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Прямая соединительная линия 54"/>
          <p:cNvCxnSpPr/>
          <p:nvPr/>
        </p:nvCxnSpPr>
        <p:spPr bwMode="auto">
          <a:xfrm rot="5400000">
            <a:off x="4223478" y="3643314"/>
            <a:ext cx="277085" cy="8667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>
            <a:solidFill>
              <a:schemeClr val="bg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Прямая соединительная линия 59"/>
          <p:cNvCxnSpPr/>
          <p:nvPr/>
        </p:nvCxnSpPr>
        <p:spPr bwMode="auto">
          <a:xfrm rot="16200000" flipH="1">
            <a:off x="3544816" y="4187765"/>
            <a:ext cx="134209" cy="348523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>
            <a:solidFill>
              <a:schemeClr val="bg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3" name="Схема 42"/>
          <p:cNvGraphicFramePr/>
          <p:nvPr/>
        </p:nvGraphicFramePr>
        <p:xfrm>
          <a:off x="2214546" y="1857364"/>
          <a:ext cx="650085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574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841271"/>
            <a:ext cx="6864350" cy="571505"/>
          </a:xfrm>
        </p:spPr>
        <p:txBody>
          <a:bodyPr/>
          <a:lstStyle/>
          <a:p>
            <a:r>
              <a:rPr lang="ru-RU" sz="4000" dirty="0" smtClean="0"/>
              <a:t>Ресурсная база проекта</a:t>
            </a:r>
            <a:endParaRPr lang="en-US" altLang="ru-RU" sz="4000" dirty="0"/>
          </a:p>
        </p:txBody>
      </p:sp>
      <p:pic>
        <p:nvPicPr>
          <p:cNvPr id="4" name="Picture 7" descr="Z:\Ардашева\Логотип ПМОК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763">
            <a:off x="683568" y="2420888"/>
            <a:ext cx="1339846" cy="10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781175" y="2923153"/>
            <a:ext cx="389349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4D4D4D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51050" y="1576172"/>
            <a:ext cx="6864350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2800" kern="0" dirty="0" smtClean="0">
                <a:solidFill>
                  <a:srgbClr val="4D4D4D"/>
                </a:solidFill>
              </a:rPr>
              <a:t>Кадровое обеспечение</a:t>
            </a:r>
            <a:endParaRPr lang="en-US" altLang="ru-RU" sz="2800" kern="0" dirty="0">
              <a:solidFill>
                <a:srgbClr val="4D4D4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3130" y="2244061"/>
            <a:ext cx="6852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20 педагогов, освоивших технологии для реализации цели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63130" y="2723969"/>
            <a:ext cx="4886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+mn-lt"/>
              </a:rPr>
              <a:t>Методическое обеспечение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63130" y="3428999"/>
            <a:ext cx="67573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Комплект методических разработок (для педагогов и родителей) для организации игровых и учебных занятий по исследовательской и конструкторской  деятельности детей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Комплект  для организации познавательно-исследовательской деятельности детей по физике, геологии и биологии </a:t>
            </a: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</a:rPr>
              <a:t>Показатели и индикаторы оценки результативности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58847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Картинки по запросу интерактивный стол «Active 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92" y="3861048"/>
            <a:ext cx="3348110" cy="27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841271"/>
            <a:ext cx="6864350" cy="571505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Ресурсная</a:t>
            </a:r>
            <a:r>
              <a:rPr lang="ru-RU" sz="4000" dirty="0" smtClean="0"/>
              <a:t> база проекта</a:t>
            </a:r>
            <a:endParaRPr lang="en-US" altLang="ru-RU" sz="4000" dirty="0"/>
          </a:p>
        </p:txBody>
      </p:sp>
      <p:pic>
        <p:nvPicPr>
          <p:cNvPr id="4" name="Picture 7" descr="Z:\Ардашева\Логотип ПМОК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763">
            <a:off x="683568" y="2420888"/>
            <a:ext cx="1339846" cy="10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781175" y="2923153"/>
            <a:ext cx="389349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4D4D4D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51050" y="1576172"/>
            <a:ext cx="6864350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2800" kern="0" dirty="0" smtClean="0">
                <a:solidFill>
                  <a:srgbClr val="4D4D4D"/>
                </a:solidFill>
              </a:rPr>
              <a:t>Технологическое обеспечение</a:t>
            </a:r>
            <a:endParaRPr lang="en-US" altLang="ru-RU" sz="2800" kern="0" dirty="0">
              <a:solidFill>
                <a:srgbClr val="4D4D4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3130" y="2244061"/>
            <a:ext cx="68522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Интерактивное оборудование (интерактивные доски, планшеты, «</a:t>
            </a:r>
            <a:r>
              <a:rPr lang="ru-RU" sz="1600" dirty="0" err="1"/>
              <a:t>Наураша</a:t>
            </a:r>
            <a:r>
              <a:rPr lang="ru-RU" sz="1600" dirty="0"/>
              <a:t>», «</a:t>
            </a:r>
            <a:r>
              <a:rPr lang="en-US" sz="1600" dirty="0"/>
              <a:t>NOVA 5000</a:t>
            </a:r>
            <a:r>
              <a:rPr lang="ru-RU" sz="1600" dirty="0"/>
              <a:t>», интерактивный стол «</a:t>
            </a:r>
            <a:r>
              <a:rPr lang="en-US" sz="1600" dirty="0" err="1"/>
              <a:t>Aktiv</a:t>
            </a:r>
            <a:r>
              <a:rPr lang="en-US" sz="1600" dirty="0"/>
              <a:t> </a:t>
            </a:r>
            <a:r>
              <a:rPr lang="en-US" sz="1600" dirty="0" err="1"/>
              <a:t>Teable</a:t>
            </a:r>
            <a:r>
              <a:rPr lang="ru-RU" sz="1600" dirty="0"/>
              <a:t>»)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Комплекты  для конструирования (</a:t>
            </a:r>
            <a:r>
              <a:rPr lang="en-US" sz="1600" dirty="0"/>
              <a:t>LEGO </a:t>
            </a:r>
            <a:r>
              <a:rPr lang="en-US" sz="1600" dirty="0" err="1"/>
              <a:t>WeDo</a:t>
            </a:r>
            <a:r>
              <a:rPr lang="en-US" sz="1600" dirty="0"/>
              <a:t>) </a:t>
            </a:r>
            <a:r>
              <a:rPr lang="ru-RU" sz="1600" dirty="0"/>
              <a:t>и программное обеспечение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Возможность аудио </a:t>
            </a:r>
            <a:r>
              <a:rPr lang="ru-RU" sz="1600" dirty="0"/>
              <a:t>и </a:t>
            </a:r>
            <a:r>
              <a:rPr lang="ru-RU" sz="1600" dirty="0" smtClean="0"/>
              <a:t>визуального сопровождения </a:t>
            </a:r>
            <a:r>
              <a:rPr lang="ru-RU" sz="1600" dirty="0"/>
              <a:t>мероприятий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Стол для песочной анимации «Световой планшет»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3</a:t>
            </a:r>
            <a:r>
              <a:rPr lang="en-US" sz="1600" dirty="0"/>
              <a:t>D</a:t>
            </a:r>
            <a:r>
              <a:rPr lang="ru-RU" sz="1600" dirty="0"/>
              <a:t> стол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Оборудование для видеостудии</a:t>
            </a:r>
          </a:p>
        </p:txBody>
      </p:sp>
      <p:sp>
        <p:nvSpPr>
          <p:cNvPr id="3" name="AutoShape 2" descr="Картинки по запросу интерактивны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интерактивный сто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3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us.123rf.com/450wm/peshkova/peshkova1208/peshkova120800495/14924173-%D0%B4%D1%80%D0%BE-%D0%B3%D1%80%D0%B0%D1%84%D0%B8%D0%BA-%D1%80%D0%BE%D1%81%D1%82%D0%B0-%D0%B1%D0%B8%D0%B7%D0%BD%D0%B5%D1%81%D0%B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r="-10919"/>
          <a:stretch/>
        </p:blipFill>
        <p:spPr bwMode="auto">
          <a:xfrm>
            <a:off x="2013942" y="3914775"/>
            <a:ext cx="4286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Z:\Ардашева\Логотип ПМОК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763">
            <a:off x="683568" y="2420888"/>
            <a:ext cx="1339846" cy="10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781175" y="2923153"/>
            <a:ext cx="389349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4D4D4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050" y="704890"/>
            <a:ext cx="6022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4000" dirty="0">
                <a:solidFill>
                  <a:srgbClr val="4D4D4D"/>
                </a:solidFill>
                <a:latin typeface="+mj-lt"/>
              </a:rPr>
              <a:t>Ожидаемые результаты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050" y="1622329"/>
            <a:ext cx="66837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4D4D4D"/>
                </a:solidFill>
                <a:latin typeface="Microsoft Sans Serif"/>
              </a:rPr>
              <a:t>¤  Расширение </a:t>
            </a:r>
            <a:r>
              <a:rPr lang="ru-RU" sz="1600" dirty="0">
                <a:solidFill>
                  <a:srgbClr val="4D4D4D"/>
                </a:solidFill>
                <a:latin typeface="Microsoft Sans Serif"/>
              </a:rPr>
              <a:t>опыта  детей в области познавательно-исследовательской и конструкторский </a:t>
            </a:r>
            <a:r>
              <a:rPr lang="ru-RU" sz="1600" dirty="0" smtClean="0">
                <a:solidFill>
                  <a:srgbClr val="4D4D4D"/>
                </a:solidFill>
                <a:latin typeface="Microsoft Sans Serif"/>
              </a:rPr>
              <a:t>деятельности</a:t>
            </a:r>
          </a:p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4D4D4D"/>
              </a:solidFill>
              <a:latin typeface="Microsoft Sans Serif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4D4D4D"/>
                </a:solidFill>
                <a:latin typeface="Microsoft Sans Serif"/>
              </a:rPr>
              <a:t>Показатель: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Рост числа детей, включенных в </a:t>
            </a:r>
            <a:r>
              <a:rPr lang="ru-RU" sz="1600" dirty="0">
                <a:latin typeface="+mn-lt"/>
              </a:rPr>
              <a:t>познавательно-исследовательскую и конструкторскую деятельности (кол. детей не менее  30 %)</a:t>
            </a:r>
            <a:endParaRPr lang="ru-RU" sz="1600" dirty="0"/>
          </a:p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761" y="3592614"/>
            <a:ext cx="6663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4D4D4D"/>
                </a:solidFill>
                <a:latin typeface="Microsoft Sans Serif"/>
              </a:rPr>
              <a:t>¤ </a:t>
            </a:r>
            <a:r>
              <a:rPr lang="ru-RU" sz="1600" dirty="0" smtClean="0">
                <a:solidFill>
                  <a:srgbClr val="4D4D4D"/>
                </a:solidFill>
                <a:latin typeface="Microsoft Sans Serif"/>
              </a:rPr>
              <a:t>Повышение </a:t>
            </a:r>
            <a:r>
              <a:rPr lang="ru-RU" sz="1600" dirty="0">
                <a:solidFill>
                  <a:srgbClr val="4D4D4D"/>
                </a:solidFill>
                <a:latin typeface="Microsoft Sans Serif"/>
              </a:rPr>
              <a:t>интереса дошкольников к профессиям инженерно-технической </a:t>
            </a:r>
            <a:r>
              <a:rPr lang="ru-RU" sz="1600" dirty="0" smtClean="0">
                <a:solidFill>
                  <a:srgbClr val="4D4D4D"/>
                </a:solidFill>
                <a:latin typeface="Microsoft Sans Serif"/>
              </a:rPr>
              <a:t>сферы</a:t>
            </a:r>
          </a:p>
        </p:txBody>
      </p:sp>
      <p:sp>
        <p:nvSpPr>
          <p:cNvPr id="8" name="AutoShape 2" descr="Картинки по запросу диаграмма рос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Картинки по запросу диаграмма рост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4177389"/>
            <a:ext cx="34427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4D4D4D"/>
                </a:solidFill>
                <a:latin typeface="Microsoft Sans Serif"/>
              </a:rPr>
              <a:t>Показатель:</a:t>
            </a: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4D4D4D"/>
                </a:solidFill>
                <a:latin typeface="Microsoft Sans Serif"/>
              </a:rPr>
              <a:t>Рост числа детей, высказывающих желание стать в будущем инженером (не менее 40%)</a:t>
            </a:r>
          </a:p>
        </p:txBody>
      </p:sp>
    </p:spTree>
    <p:extLst>
      <p:ext uri="{BB962C8B-B14F-4D97-AF65-F5344CB8AC3E}">
        <p14:creationId xmlns:p14="http://schemas.microsoft.com/office/powerpoint/2010/main" val="34258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Z:\Ардашева\Логотип ПМОК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763">
            <a:off x="683568" y="2420888"/>
            <a:ext cx="1339846" cy="10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781175" y="2923153"/>
            <a:ext cx="389349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4D4D4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050" y="704890"/>
            <a:ext cx="6022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000" dirty="0">
                <a:solidFill>
                  <a:srgbClr val="4D4D4D"/>
                </a:solidFill>
                <a:latin typeface="Microsoft Sans Serif"/>
              </a:rPr>
              <a:t>Ожидаемые результаты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050" y="1622329"/>
            <a:ext cx="66837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4D4D4D"/>
                </a:solidFill>
                <a:latin typeface="Microsoft Sans Serif"/>
              </a:rPr>
              <a:t>¤  </a:t>
            </a:r>
            <a:r>
              <a:rPr lang="ru-RU" sz="1600" dirty="0">
                <a:latin typeface="+mn-lt"/>
              </a:rPr>
              <a:t>Повышение познавательной активности детей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4D4D4D"/>
              </a:solidFill>
              <a:latin typeface="Microsoft Sans Serif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4D4D4D"/>
                </a:solidFill>
                <a:latin typeface="Microsoft Sans Serif"/>
              </a:rPr>
              <a:t>Показатель: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4D4D4D"/>
                </a:solidFill>
              </a:rPr>
              <a:t>Рост </a:t>
            </a:r>
            <a:r>
              <a:rPr lang="ru-RU" sz="1600" dirty="0" smtClean="0">
                <a:latin typeface="+mn-lt"/>
              </a:rPr>
              <a:t>познавательной </a:t>
            </a:r>
            <a:r>
              <a:rPr lang="ru-RU" sz="1600" dirty="0">
                <a:latin typeface="+mn-lt"/>
              </a:rPr>
              <a:t>активности детей (доля детей, включенных в познавательно-исследовательскую и конструкторскую деятельность не менее 35</a:t>
            </a:r>
            <a:r>
              <a:rPr lang="ru-RU" sz="1600" dirty="0" smtClean="0">
                <a:latin typeface="+mn-lt"/>
              </a:rPr>
              <a:t>%)</a:t>
            </a:r>
            <a:endParaRPr lang="ru-RU" sz="16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1405" y="3414814"/>
            <a:ext cx="66630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4D4D4D"/>
                </a:solidFill>
                <a:latin typeface="Microsoft Sans Serif"/>
              </a:rPr>
              <a:t>¤  </a:t>
            </a:r>
            <a:r>
              <a:rPr lang="ru-RU" sz="1600" dirty="0">
                <a:latin typeface="+mn-lt"/>
              </a:rPr>
              <a:t>Повышение мотивации родителей к  включению  детей  в познавательно-исследовательскую и конструкторскую деятельность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4D4D4D"/>
              </a:solidFill>
              <a:latin typeface="Microsoft Sans Serif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4D4D4D"/>
                </a:solidFill>
                <a:latin typeface="Microsoft Sans Serif"/>
              </a:rPr>
              <a:t>Показатель: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4D4D4D"/>
                </a:solidFill>
                <a:latin typeface="Microsoft Sans Serif"/>
              </a:rPr>
              <a:t>Рост </a:t>
            </a:r>
            <a:r>
              <a:rPr lang="ru-RU" sz="1600" dirty="0" smtClean="0">
                <a:latin typeface="+mn-lt"/>
              </a:rPr>
              <a:t>удовлетворенности </a:t>
            </a:r>
            <a:r>
              <a:rPr lang="ru-RU" sz="1600" dirty="0">
                <a:latin typeface="+mn-lt"/>
              </a:rPr>
              <a:t>родителей относительно включения детей в познавательно-исследовательскую и конструкторскую </a:t>
            </a:r>
            <a:r>
              <a:rPr lang="ru-RU" sz="1600" dirty="0" smtClean="0">
                <a:latin typeface="+mn-lt"/>
              </a:rPr>
              <a:t>деятельность  (доля </a:t>
            </a:r>
            <a:r>
              <a:rPr lang="ru-RU" sz="1600" dirty="0">
                <a:latin typeface="+mn-lt"/>
              </a:rPr>
              <a:t>родителей не менее 30%)</a:t>
            </a:r>
            <a:endParaRPr lang="ru-RU" sz="1600" dirty="0"/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rgbClr val="4D4D4D"/>
              </a:solidFill>
              <a:latin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947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2050305" y="1844824"/>
            <a:ext cx="6750347" cy="715962"/>
          </a:xfrm>
        </p:spPr>
        <p:txBody>
          <a:bodyPr/>
          <a:lstStyle/>
          <a:p>
            <a:r>
              <a:rPr lang="ru-RU" altLang="ru-RU" sz="4000" dirty="0" smtClean="0"/>
              <a:t>Тема проекта</a:t>
            </a:r>
            <a:endParaRPr lang="en-US" altLang="ru-RU" sz="4000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074714" y="2708920"/>
            <a:ext cx="6673750" cy="93154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altLang="ko-KR" sz="1600" dirty="0" smtClean="0">
                <a:latin typeface="Microsoft Sans Serif" panose="020B0604020202020204" pitchFamily="34" charset="0"/>
                <a:ea typeface="굴림" charset="-127"/>
                <a:cs typeface="Microsoft Sans Serif" panose="020B0604020202020204" pitchFamily="34" charset="0"/>
              </a:rPr>
              <a:t>Формирование будущей инженерной элиты в дошкольном подразделении «1-й МОК» посредством целенаправленного вовлечения детей в познавательно-исследовательскую и конструкторскую деятельность</a:t>
            </a:r>
            <a:endParaRPr lang="en-US" altLang="ko-KR" sz="1600" dirty="0" smtClean="0">
              <a:latin typeface="Microsoft Sans Serif" panose="020B0604020202020204" pitchFamily="34" charset="0"/>
              <a:ea typeface="굴림" charset="-127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altLang="ko-KR" sz="1800" dirty="0">
              <a:latin typeface="Verdana" pitchFamily="34" charset="0"/>
              <a:ea typeface="굴림" charset="-127"/>
            </a:endParaRPr>
          </a:p>
        </p:txBody>
      </p:sp>
      <p:pic>
        <p:nvPicPr>
          <p:cNvPr id="4" name="Picture 7" descr="Z:\Ардашева\Логотип ПМОК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949" y="548680"/>
            <a:ext cx="2088232" cy="156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9320" y="4437112"/>
            <a:ext cx="5904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СМОТРЕТЬ ФИЛЬМ</a:t>
            </a:r>
          </a:p>
          <a:p>
            <a:endParaRPr lang="ru-RU" sz="14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1400" b="1" dirty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hlinkClick r:id="rId4"/>
              </a:rPr>
              <a:t>https://</a:t>
            </a:r>
            <a:r>
              <a:rPr lang="en-US" sz="1400" b="1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hlinkClick r:id="rId4"/>
              </a:rPr>
              <a:t>www.youtube.com/watch?v=vP9n6G-mglQ&amp;feature=youtu.be</a:t>
            </a:r>
            <a:endParaRPr lang="ru-RU" sz="1400" b="1" dirty="0" smtClean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sz="1400" b="1" dirty="0" smtClean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(ссылка активна в режиме показа слайдов)</a:t>
            </a:r>
            <a:endParaRPr lang="ru-RU" sz="1400" b="1" dirty="0" smtClean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Z:\Ардашева\Логотип ПМОК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763">
            <a:off x="683568" y="2420888"/>
            <a:ext cx="1339846" cy="10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781175" y="2923153"/>
            <a:ext cx="389349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4D4D4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050" y="704890"/>
            <a:ext cx="6022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000" dirty="0">
                <a:solidFill>
                  <a:srgbClr val="4D4D4D"/>
                </a:solidFill>
                <a:latin typeface="Microsoft Sans Serif"/>
              </a:rPr>
              <a:t>Ожидаемые результаты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050" y="1622329"/>
            <a:ext cx="66837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4D4D4D"/>
                </a:solidFill>
                <a:latin typeface="Microsoft Sans Serif"/>
              </a:rPr>
              <a:t>¤  </a:t>
            </a:r>
            <a:r>
              <a:rPr lang="ru-RU" sz="1600" dirty="0">
                <a:latin typeface="+mn-lt"/>
              </a:rPr>
              <a:t>Повышение уровня профессиональной компетентности педагогов  по теме проекта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4D4D4D"/>
              </a:solidFill>
              <a:latin typeface="Microsoft Sans Serif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4D4D4D"/>
                </a:solidFill>
                <a:latin typeface="Microsoft Sans Serif"/>
              </a:rPr>
              <a:t>Показатель: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4D4D4D"/>
                </a:solidFill>
              </a:rPr>
              <a:t>Рост </a:t>
            </a:r>
            <a:r>
              <a:rPr lang="ru-RU" sz="1600" dirty="0">
                <a:latin typeface="+mn-lt"/>
              </a:rPr>
              <a:t>профессиональной компетентности педагогов (доля педагогов повысивших свой профессиональный уровень, не менее 50 </a:t>
            </a:r>
            <a:r>
              <a:rPr lang="ru-RU" sz="1600" dirty="0" smtClean="0">
                <a:latin typeface="+mn-lt"/>
              </a:rPr>
              <a:t>%) </a:t>
            </a:r>
            <a:endParaRPr lang="ru-RU" sz="1600" dirty="0">
              <a:latin typeface="+mn-lt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1405" y="3414814"/>
            <a:ext cx="66630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4D4D4D"/>
                </a:solidFill>
                <a:latin typeface="Microsoft Sans Serif"/>
              </a:rPr>
              <a:t>¤  </a:t>
            </a:r>
            <a:r>
              <a:rPr lang="ru-RU" sz="1600" dirty="0">
                <a:latin typeface="+mn-lt"/>
              </a:rPr>
              <a:t>Распространение опыта реализации проекта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4D4D4D"/>
              </a:solidFill>
              <a:latin typeface="Microsoft Sans Serif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4D4D4D"/>
                </a:solidFill>
                <a:latin typeface="Microsoft Sans Serif"/>
              </a:rPr>
              <a:t>Показатель: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+mn-lt"/>
              </a:rPr>
              <a:t>Количество проведенных мероприятий (не менее 7 в течение 3-х лет реализации проекта)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rgbClr val="4D4D4D"/>
              </a:solidFill>
              <a:latin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7813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743169"/>
            <a:ext cx="6864350" cy="714380"/>
          </a:xfrm>
        </p:spPr>
        <p:txBody>
          <a:bodyPr/>
          <a:lstStyle/>
          <a:p>
            <a:r>
              <a:rPr lang="ru-RU" sz="4000" kern="1200" dirty="0">
                <a:solidFill>
                  <a:prstClr val="black"/>
                </a:solidFill>
              </a:rPr>
              <a:t>Продукты проекта</a:t>
            </a:r>
            <a:endParaRPr lang="en-US" altLang="ru-RU" sz="4000" dirty="0"/>
          </a:p>
        </p:txBody>
      </p:sp>
      <p:pic>
        <p:nvPicPr>
          <p:cNvPr id="4" name="Picture 7" descr="Z:\Ардашева\Логотип ПМОК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763">
            <a:off x="683568" y="2420888"/>
            <a:ext cx="1339846" cy="10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781175" y="2923153"/>
            <a:ext cx="389349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32" y="1512665"/>
            <a:ext cx="6929486" cy="3643338"/>
          </a:xfrm>
        </p:spPr>
        <p:txBody>
          <a:bodyPr/>
          <a:lstStyle/>
          <a:p>
            <a:pPr algn="just">
              <a:buAutoNum type="arabicPeriod"/>
            </a:pPr>
            <a:r>
              <a:rPr lang="ru-RU" sz="1600" dirty="0" smtClean="0"/>
              <a:t>Дорожная карта по формированию у дошкольников  первичного опыта познавательно-исследовательской и конструкторской деятельности.</a:t>
            </a:r>
          </a:p>
          <a:p>
            <a:pPr algn="just">
              <a:buAutoNum type="arabicPeriod"/>
            </a:pPr>
            <a:r>
              <a:rPr lang="ru-RU" sz="1600" dirty="0" smtClean="0"/>
              <a:t>Модель </a:t>
            </a:r>
            <a:r>
              <a:rPr lang="ru-RU" sz="1600" dirty="0" smtClean="0">
                <a:solidFill>
                  <a:srgbClr val="002060"/>
                </a:solidFill>
              </a:rPr>
              <a:t>технологической предметно-ориентированной среды детского сада.</a:t>
            </a:r>
            <a:endParaRPr lang="ru-RU" sz="1600" dirty="0" smtClean="0"/>
          </a:p>
          <a:p>
            <a:pPr algn="just">
              <a:buAutoNum type="arabicPeriod"/>
            </a:pPr>
            <a:r>
              <a:rPr lang="ru-RU" sz="1600" dirty="0" smtClean="0"/>
              <a:t>Комплект методических разработок для педагогов и родителей по теме проекта.</a:t>
            </a:r>
          </a:p>
          <a:p>
            <a:pPr algn="just">
              <a:buAutoNum type="arabicPeriod"/>
            </a:pPr>
            <a:r>
              <a:rPr lang="ru-RU" sz="1600" dirty="0" smtClean="0"/>
              <a:t>Пакет программ семинаров, </a:t>
            </a:r>
            <a:r>
              <a:rPr lang="ru-RU" sz="1600" dirty="0" err="1" smtClean="0"/>
              <a:t>вебинаров</a:t>
            </a:r>
            <a:r>
              <a:rPr lang="ru-RU" sz="1600" dirty="0" smtClean="0"/>
              <a:t>, конференций по распространению инновационного опыта.</a:t>
            </a:r>
          </a:p>
          <a:p>
            <a:pPr algn="just">
              <a:buAutoNum type="arabicPeriod"/>
            </a:pPr>
            <a:endParaRPr lang="ru-RU" sz="1600" dirty="0" smtClean="0"/>
          </a:p>
          <a:p>
            <a:pPr algn="just">
              <a:buAutoNum type="arabicPeriod"/>
            </a:pPr>
            <a:endParaRPr lang="ru-RU" sz="1600" dirty="0" smtClean="0">
              <a:solidFill>
                <a:srgbClr val="FF0000"/>
              </a:solidFill>
            </a:endParaRPr>
          </a:p>
          <a:p>
            <a:pPr algn="just">
              <a:buAutoNum type="arabicPeriod"/>
            </a:pPr>
            <a:endParaRPr lang="ru-RU" sz="1600" dirty="0" smtClean="0">
              <a:solidFill>
                <a:srgbClr val="FF0000"/>
              </a:solidFill>
            </a:endParaRPr>
          </a:p>
          <a:p>
            <a:pPr algn="just">
              <a:buAutoNum type="arabicPeriod"/>
            </a:pPr>
            <a:endParaRPr lang="ru-RU" sz="1600" dirty="0" smtClean="0">
              <a:solidFill>
                <a:srgbClr val="FF0000"/>
              </a:solidFill>
            </a:endParaRPr>
          </a:p>
          <a:p>
            <a:endParaRPr lang="ru-RU" sz="1600" dirty="0" smtClean="0"/>
          </a:p>
          <a:p>
            <a:pPr marL="0" indent="0">
              <a:lnSpc>
                <a:spcPct val="80000"/>
              </a:lnSpc>
              <a:buNone/>
            </a:pPr>
            <a:endParaRPr lang="en-US" altLang="ru-RU" sz="2000" dirty="0"/>
          </a:p>
        </p:txBody>
      </p:sp>
      <p:pic>
        <p:nvPicPr>
          <p:cNvPr id="153602" name="Picture 2" descr="C:\Users\ардашева\Downloads\213_1026_01.MP4.00_00_44_21.Still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044032"/>
            <a:ext cx="5192043" cy="281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95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762000"/>
            <a:ext cx="6864350" cy="715963"/>
          </a:xfrm>
        </p:spPr>
        <p:txBody>
          <a:bodyPr/>
          <a:lstStyle/>
          <a:p>
            <a:r>
              <a:rPr lang="ru-RU" sz="4000" kern="1200" dirty="0" smtClean="0">
                <a:solidFill>
                  <a:prstClr val="black"/>
                </a:solidFill>
                <a:latin typeface="+mn-lt"/>
              </a:rPr>
              <a:t>Эффекты </a:t>
            </a:r>
            <a:r>
              <a:rPr lang="ru-RU" sz="4000" kern="1200" dirty="0">
                <a:solidFill>
                  <a:prstClr val="black"/>
                </a:solidFill>
                <a:latin typeface="+mn-lt"/>
              </a:rPr>
              <a:t>проекта</a:t>
            </a:r>
            <a:endParaRPr lang="en-US" altLang="ru-RU" sz="4000" dirty="0">
              <a:latin typeface="+mn-lt"/>
            </a:endParaRPr>
          </a:p>
        </p:txBody>
      </p:sp>
      <p:pic>
        <p:nvPicPr>
          <p:cNvPr id="4" name="Picture 7" descr="Z:\Ардашева\Логотип ПМОК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763">
            <a:off x="683568" y="2420888"/>
            <a:ext cx="1339846" cy="10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781175" y="2923153"/>
            <a:ext cx="389349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0962" y="1496713"/>
            <a:ext cx="6934200" cy="2142489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ru-RU" sz="1600" dirty="0" smtClean="0"/>
              <a:t>Повышение  имиджа  ДС  в  родительской  среде</a:t>
            </a:r>
          </a:p>
          <a:p>
            <a:pPr algn="just">
              <a:buFont typeface="+mj-lt"/>
              <a:buAutoNum type="arabicPeriod"/>
            </a:pPr>
            <a:r>
              <a:rPr lang="ru-RU" sz="1600" dirty="0" smtClean="0"/>
              <a:t>Повышение  интереса  других  ДС СВАО  к  работе  коллектива подразделения ДС «1 МОК» по  созданию технологической предметно-ориентированной среды для формирования у дошкольников опыта познавательно-исследовательской и конструкторской деятельности</a:t>
            </a:r>
          </a:p>
          <a:p>
            <a:pPr algn="just">
              <a:buFont typeface="+mj-lt"/>
              <a:buAutoNum type="arabicPeriod"/>
            </a:pPr>
            <a:r>
              <a:rPr lang="ru-RU" sz="1600" dirty="0" smtClean="0"/>
              <a:t>Активное вовлечение родителей в реализацию проекта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ru-RU" sz="1600" dirty="0"/>
          </a:p>
        </p:txBody>
      </p:sp>
      <p:pic>
        <p:nvPicPr>
          <p:cNvPr id="15362" name="Picture 2" descr="https://4.downloader.disk.yandex.ru/preview/c3cde8842c5c03214a0520a407bfa948aa73fa895fb0b5216aacc798b1af6e99/inf/u7mO3BlsL-2gpfsweRmrvmjYkLVgjopWdO3LVEabcC-r6CqkTYNf-LCfivyBXkweib8xb2eIfx26x3kd53fqjg%3D%3D?uid=0&amp;filename=213_1018_01.MP4.00_02_16_02.Still005.jpg&amp;disposition=inline&amp;hash=&amp;limit=0&amp;content_type=image%2Fjpeg&amp;tknv=v2&amp;size=1163x75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2" r="8332"/>
          <a:stretch/>
        </p:blipFill>
        <p:spPr bwMode="auto">
          <a:xfrm>
            <a:off x="1510333" y="3639202"/>
            <a:ext cx="5725491" cy="32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30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3.downloader.disk.yandex.ru/preview/87f76633cc000ceb1f178c4319022302cb7df9552e4d2659d8b918b35fb13923/inf/u7mO3BlsL-2gpfsweRmrvqA2a0pjEQyevjULkssdmwxxGcZN40yHuSnKQBJF7hZt1bLwdUSiFm3HjKk5uZEFcQ%3D%3D?uid=0&amp;filename=213_1012_01.MP4.00_04_31_08.Still006.jpg&amp;disposition=inline&amp;hash=&amp;limit=0&amp;content_type=image%2Fjpeg&amp;tknv=v2&amp;size=1163x7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" y="1715973"/>
            <a:ext cx="9144000" cy="51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6300192" y="1916832"/>
            <a:ext cx="3600400" cy="715962"/>
          </a:xfrm>
        </p:spPr>
        <p:txBody>
          <a:bodyPr/>
          <a:lstStyle/>
          <a:p>
            <a:r>
              <a:rPr lang="ru-RU" altLang="ru-RU" sz="3600" b="1" dirty="0" smtClean="0"/>
              <a:t>Спасибо!</a:t>
            </a:r>
            <a:endParaRPr lang="en-US" altLang="ru-RU" sz="3600" b="1" dirty="0"/>
          </a:p>
        </p:txBody>
      </p:sp>
      <p:pic>
        <p:nvPicPr>
          <p:cNvPr id="4" name="Picture 7" descr="Z:\Ардашева\Логотип ПМОК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949" y="620688"/>
            <a:ext cx="2088232" cy="156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5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ru-RU" sz="4000" dirty="0" smtClean="0"/>
              <a:t>Актуальность и социальная значимость</a:t>
            </a:r>
            <a:r>
              <a:rPr lang="ru-RU" sz="4000" dirty="0"/>
              <a:t> </a:t>
            </a:r>
            <a:endParaRPr lang="ru-RU" sz="3200" dirty="0"/>
          </a:p>
        </p:txBody>
      </p:sp>
      <p:pic>
        <p:nvPicPr>
          <p:cNvPr id="4" name="Picture 7" descr="Z:\Ардашева\Логотип ПМОК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763">
            <a:off x="683568" y="2420888"/>
            <a:ext cx="1339846" cy="10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781175" y="2923153"/>
            <a:ext cx="389349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85926"/>
            <a:ext cx="6934200" cy="2003114"/>
          </a:xfrm>
        </p:spPr>
        <p:txBody>
          <a:bodyPr/>
          <a:lstStyle/>
          <a:p>
            <a:pPr algn="just">
              <a:buFontTx/>
              <a:buAutoNum type="arabicPeriod"/>
            </a:pPr>
            <a:r>
              <a:rPr lang="ru-RU" sz="1600" dirty="0" smtClean="0"/>
              <a:t>Наличие Государственного заказа на подготовку инженерных кадров в России.</a:t>
            </a:r>
          </a:p>
          <a:p>
            <a:pPr lvl="0" algn="just">
              <a:buAutoNum type="arabicPeriod"/>
            </a:pPr>
            <a:r>
              <a:rPr lang="ru-RU" sz="1600" dirty="0" smtClean="0"/>
              <a:t>Активная реакция системы образования на данный заказ: создаются соответствующие профили в школах (комплексах), расширяется сфера кружков  в системе ДО, инициируются инновационные проекты типа «Школа новых технологий», создаются Станции юных техников и др.</a:t>
            </a:r>
          </a:p>
        </p:txBody>
      </p:sp>
      <p:pic>
        <p:nvPicPr>
          <p:cNvPr id="1030" name="Picture 6" descr="https://1.downloader.disk.yandex.ru/preview/c07f056a52ff21d5ca866ed427301d907004b2ad04874618fbdf40563ef88a0c/inf/u7mO3BlsL-2gpfsweRmrvkjqKQCEJr6BhorzAvDlKHNnnfNx8BTsF-ADiq5sHCCf1dhLCMVAuoZWnELu8MVd2w%3D%3D?uid=0&amp;filename=213_1011_01.MP4.00_10_14_18.Still009.jpg&amp;disposition=inline&amp;hash=&amp;limit=0&amp;content_type=image%2Fjpeg&amp;tknv=v2&amp;size=1163x7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40" y="3948307"/>
            <a:ext cx="5206208" cy="293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3.downloader.disk.yandex.ru/preview/03f5d06564f30dd37e75c8c55952ace7e595f58ec89427ca39a9811b00fc61e2/inf/u7mO3BlsL-2gpfsweRmrvq-dE1v5gpLb8TAmZdx-HmjvqblU-2DczNpFgfvz9Mn4lTQzp8uejC-zOjlpSpiywg%3D%3D?uid=0&amp;filename=213_1011_01.MP4.00_10_26_04.Still015.jpg&amp;disposition=inline&amp;hash=&amp;limit=0&amp;content_type=image%2Fjpeg&amp;tknv=v2&amp;size=1163x75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41" y="3958303"/>
            <a:ext cx="5184772" cy="292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3.downloader.disk.yandex.ru/preview/fa59d96889aedbb90e439c5e79aecb776e712fef6ceab72a75ef548ec9387436/inf/u7mO3BlsL-2gpfsweRmrvrCE0P_3uGV8-Yy-PclCayKxnWnM_73FX3gI0gNAZWh2wxIr2GtqBmf-E06g6zOYeA%3D%3D?uid=0&amp;filename=213_1011_01.MP4.00_12_05_14.Still025.jpg&amp;disposition=inline&amp;hash=&amp;limit=0&amp;content_type=image%2Fjpeg&amp;tknv=v2&amp;size=1163x75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62" y="3967764"/>
            <a:ext cx="5185474" cy="291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4.downloader.disk.yandex.ru/preview/70f0a9c57c18d05a0733e827fc1d68ebd79fddc4d0a11ef5412e394caeebc84c/inf/u7mO3BlsL-2gpfsweRmrvmeRCvROdurdh6YBt4iSgJGhpxuLUr3PMY-IW8Z0re5egJGFdzmwRNiSB2VYNcadbQ%3D%3D?uid=0&amp;filename=213_1011_01.MP4.00_09_01_20.Still002.jpg&amp;disposition=inline&amp;hash=&amp;limit=0&amp;content_type=image%2Fjpeg&amp;tknv=v2&amp;size=1163x75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538" y="3948308"/>
            <a:ext cx="5192758" cy="292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2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ru-RU" sz="4000" dirty="0" smtClean="0"/>
              <a:t>Актуальность и социальная значимость</a:t>
            </a:r>
            <a:r>
              <a:rPr lang="ru-RU" sz="4000" dirty="0"/>
              <a:t> </a:t>
            </a:r>
            <a:endParaRPr lang="ru-RU" sz="3200" dirty="0"/>
          </a:p>
        </p:txBody>
      </p:sp>
      <p:pic>
        <p:nvPicPr>
          <p:cNvPr id="4" name="Picture 7" descr="Z:\Ардашева\Логотип ПМОК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763">
            <a:off x="683568" y="2420888"/>
            <a:ext cx="1339846" cy="10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781175" y="2923153"/>
            <a:ext cx="389349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0430" y="1863417"/>
            <a:ext cx="6770042" cy="3415616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1600" dirty="0" smtClean="0"/>
              <a:t>3. Преимущественно эта деятельность разворачивается на школьном уровне, в то время как  целенаправленная работа в детских садах в этой области весьма ограничена, что осложняет вхождение дошкольников  в начальную школу с ее современной информационно-технологической средой.</a:t>
            </a:r>
          </a:p>
          <a:p>
            <a:pPr marL="0" lvl="0" indent="0" algn="just">
              <a:buNone/>
            </a:pPr>
            <a:endParaRPr lang="ru-RU" sz="1600" dirty="0" smtClean="0"/>
          </a:p>
          <a:p>
            <a:pPr marL="0" lvl="0" indent="0" algn="just">
              <a:buNone/>
            </a:pPr>
            <a:r>
              <a:rPr lang="ru-RU" sz="1600" b="1" dirty="0" smtClean="0"/>
              <a:t>Таким образом</a:t>
            </a:r>
            <a:r>
              <a:rPr lang="ru-RU" sz="1600" dirty="0" smtClean="0"/>
              <a:t>, актуальность  проекта обусловлена противоречием между объективной потребностью формирования у дошкольников опыта жизни в технологической среде, первичных познавательно-исследовательских и конструкторских умений и недостаточностью идей, методик, технологий формирования у детей такого опыта и соответствующих умений.</a:t>
            </a:r>
          </a:p>
          <a:p>
            <a:pPr>
              <a:lnSpc>
                <a:spcPct val="80000"/>
              </a:lnSpc>
            </a:pPr>
            <a:endParaRPr lang="en-US" altLang="ru-RU" sz="1600" dirty="0"/>
          </a:p>
        </p:txBody>
      </p:sp>
    </p:spTree>
    <p:extLst>
      <p:ext uri="{BB962C8B-B14F-4D97-AF65-F5344CB8AC3E}">
        <p14:creationId xmlns:p14="http://schemas.microsoft.com/office/powerpoint/2010/main" val="17715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ru-RU" sz="4000" dirty="0" smtClean="0"/>
              <a:t>Концептуальная идея проекта</a:t>
            </a:r>
            <a:endParaRPr lang="en-US" altLang="ru-RU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050" y="1981200"/>
            <a:ext cx="6864350" cy="351950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/>
              <a:t>Целенаправленная деятельность по «выращиванию» инженерной элиты  - одного из актуальных заказов к системе образования – необходимо начать уже на уровне дошкольного образования, поскольку  дошкольники - наиболее сенситивный возраст, воспринимающий все паттерны поведения, предоставляемые обществом. </a:t>
            </a:r>
          </a:p>
          <a:p>
            <a:pPr marL="0" indent="0" algn="just">
              <a:buNone/>
            </a:pPr>
            <a:r>
              <a:rPr lang="ru-RU" sz="1600" dirty="0" smtClean="0"/>
              <a:t>Дети будут жить в цифровом мире, мире высоких технологий. Отсюда, знакомство с этим миром, погружение   детей  в  технологическую предметно-ориентированную среду,  освоение конструкторской и проектной деятельности, деятельности  по естественно-научному познанию окружающего мира – залог успешной социализации детей,  формирования у них интереса к  инженерным профессиям а, может быть, и последующего движения по такой траектории в школе, колледже и ВУЗе</a:t>
            </a:r>
            <a:endParaRPr lang="ru-RU" sz="1400" dirty="0" smtClean="0"/>
          </a:p>
          <a:p>
            <a:pPr marL="0" indent="0">
              <a:lnSpc>
                <a:spcPct val="80000"/>
              </a:lnSpc>
            </a:pPr>
            <a:endParaRPr lang="en-US" altLang="ru-RU" sz="2000" dirty="0"/>
          </a:p>
        </p:txBody>
      </p:sp>
      <p:pic>
        <p:nvPicPr>
          <p:cNvPr id="4" name="Picture 7" descr="Z:\Ардашева\Логотип ПМОК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763">
            <a:off x="683568" y="2420888"/>
            <a:ext cx="1339846" cy="10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781175" y="2923153"/>
            <a:ext cx="389349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ru-RU" sz="4000" dirty="0" smtClean="0"/>
              <a:t>Условие реализации</a:t>
            </a:r>
            <a:br>
              <a:rPr lang="ru-RU" sz="4000" dirty="0" smtClean="0"/>
            </a:br>
            <a:r>
              <a:rPr lang="ru-RU" sz="4000" dirty="0" smtClean="0"/>
              <a:t> идеи проекта</a:t>
            </a:r>
            <a:endParaRPr lang="ru-RU" sz="3200" dirty="0"/>
          </a:p>
        </p:txBody>
      </p:sp>
      <p:pic>
        <p:nvPicPr>
          <p:cNvPr id="4" name="Picture 7" descr="Z:\Ардашева\Логотип ПМОК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763">
            <a:off x="683568" y="2420888"/>
            <a:ext cx="1339846" cy="10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781175" y="2923153"/>
            <a:ext cx="389349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6934200" cy="14478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/>
              <a:t>Реализация данной идеи  предусматривает наличие соответствующего технологического ресурса,  который детским  садам предоставляет </a:t>
            </a:r>
            <a:r>
              <a:rPr lang="ru-RU" sz="1600" b="1" dirty="0" smtClean="0"/>
              <a:t>Городская Станция Юного Техника</a:t>
            </a:r>
            <a:r>
              <a:rPr lang="ru-RU" sz="1600" dirty="0" smtClean="0"/>
              <a:t>, действующая на базе </a:t>
            </a:r>
            <a:r>
              <a:rPr lang="ru-RU" sz="1600" b="1" dirty="0" smtClean="0"/>
              <a:t>Первого Московского Образовательного Комплекса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ru-RU" sz="2000" dirty="0"/>
          </a:p>
        </p:txBody>
      </p:sp>
      <p:pic>
        <p:nvPicPr>
          <p:cNvPr id="147458" name="Picture 2" descr="C:\Users\ардашева\Downloads\robots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30185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рдашева\Downloads\robots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00372"/>
            <a:ext cx="30185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6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ru-RU" sz="4000" dirty="0" smtClean="0"/>
              <a:t>Сфера применения проекта</a:t>
            </a:r>
            <a:endParaRPr lang="en-US" altLang="ru-RU" sz="4000" dirty="0"/>
          </a:p>
        </p:txBody>
      </p:sp>
      <p:pic>
        <p:nvPicPr>
          <p:cNvPr id="4" name="Picture 7" descr="Z:\Ардашева\Логотип ПМОК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763">
            <a:off x="683568" y="2420888"/>
            <a:ext cx="1339846" cy="10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781175" y="2923153"/>
            <a:ext cx="389349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14488"/>
            <a:ext cx="6934200" cy="1642504"/>
          </a:xfrm>
        </p:spPr>
        <p:txBody>
          <a:bodyPr/>
          <a:lstStyle/>
          <a:p>
            <a:pPr marL="0" indent="0" algn="just">
              <a:buNone/>
            </a:pPr>
            <a:endParaRPr lang="ru-RU" sz="1600" b="1" dirty="0" smtClean="0"/>
          </a:p>
          <a:p>
            <a:pPr marL="0" indent="0" algn="just">
              <a:buNone/>
            </a:pPr>
            <a:r>
              <a:rPr lang="ru-RU" sz="1600" b="1" dirty="0" smtClean="0"/>
              <a:t>Педагогические технологии </a:t>
            </a:r>
            <a:r>
              <a:rPr lang="ru-RU" sz="1600" dirty="0" smtClean="0"/>
              <a:t>использования  предметно-ориентированной </a:t>
            </a:r>
            <a:r>
              <a:rPr lang="ru-RU" sz="1600" dirty="0"/>
              <a:t>технологической среды </a:t>
            </a:r>
            <a:r>
              <a:rPr lang="ru-RU" sz="1600" dirty="0" smtClean="0"/>
              <a:t>детского сада для формирования у дошкольников опыта познавательно-исследовательской и конструкторской деятельности и, тем самым,  развития у них интереса  к  инженерно-техническим профессиям </a:t>
            </a:r>
          </a:p>
          <a:p>
            <a:pPr marL="0" indent="0">
              <a:buNone/>
            </a:pPr>
            <a:endParaRPr lang="ru-RU" sz="1600" dirty="0" smtClean="0"/>
          </a:p>
          <a:p>
            <a:pPr>
              <a:lnSpc>
                <a:spcPct val="80000"/>
              </a:lnSpc>
            </a:pPr>
            <a:endParaRPr lang="en-US" altLang="ru-RU" sz="2000" dirty="0"/>
          </a:p>
        </p:txBody>
      </p:sp>
      <p:pic>
        <p:nvPicPr>
          <p:cNvPr id="3074" name="Picture 2" descr="https://1.downloader.disk.yandex.ru/preview/f2085c5b374bed5056120629e86efa7e1fbcbb7c961357a19f95136dc3123a51/inf/u7mO3BlsL-2gpfsweRmrvp4Gsqj8XWlLQ_DZjN2gbEZ5jk-c5K04_oUgJBoSkKUq7UgVTftLFrSy5K_1gcWJvA%3D%3D?uid=0&amp;filename=213_1012_01.MP4.00_04_00_18.Still005.jpg&amp;disposition=inline&amp;hash=&amp;limit=0&amp;content_type=image%2Fjpeg&amp;tknv=v2&amp;size=1163x7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933056"/>
            <a:ext cx="518477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24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ru-RU" sz="4000" dirty="0" smtClean="0"/>
              <a:t>Цель проекта</a:t>
            </a:r>
            <a:endParaRPr lang="en-US" altLang="ru-RU" sz="4000" dirty="0"/>
          </a:p>
        </p:txBody>
      </p:sp>
      <p:pic>
        <p:nvPicPr>
          <p:cNvPr id="4" name="Picture 7" descr="Z:\Ардашева\Логотип ПМОК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763">
            <a:off x="683568" y="2420888"/>
            <a:ext cx="1339846" cy="10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781175" y="2923153"/>
            <a:ext cx="389349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050" y="2109881"/>
            <a:ext cx="6934200" cy="113730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/>
              <a:t>Формирование у дошкольников  первичного опыта познавательно-исследовательской и конструкторской деятельности посредством создания технологической предметно-ориентированной среды и применения соответствующих педагогических технологий</a:t>
            </a:r>
          </a:p>
          <a:p>
            <a:pPr marL="514350" indent="-514350" algn="just">
              <a:buNone/>
            </a:pPr>
            <a:r>
              <a:rPr lang="ru-RU" sz="1600" dirty="0" smtClean="0"/>
              <a:t>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altLang="ru-RU" sz="2000" dirty="0"/>
          </a:p>
        </p:txBody>
      </p:sp>
      <p:pic>
        <p:nvPicPr>
          <p:cNvPr id="4098" name="Picture 2" descr="https://1.downloader.disk.yandex.ru/preview/a44c508c58a30d61a7ab896e28e2a3e2d18fd639413ed9cf519ce99d03af2e4f/inf/u7mO3BlsL-2gpfsweRmrvoog7FlZ1RowugqhM78jM-QV95C8CXtx2p-lS5muKyRmfBTznrTXv6inU-aLDwsOcA%3D%3D?uid=0&amp;filename=213_1012_01.MP4.00_06_59_23.Still009.jpg&amp;disposition=inline&amp;hash=&amp;limit=0&amp;content_type=image%2Fjpeg&amp;tknv=v2&amp;size=1163x7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3" y="3990407"/>
            <a:ext cx="5148101" cy="28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ru-RU" sz="4000" dirty="0" smtClean="0"/>
              <a:t>Задачи проекта</a:t>
            </a:r>
            <a:endParaRPr lang="en-US" altLang="ru-RU" sz="4000" dirty="0"/>
          </a:p>
        </p:txBody>
      </p:sp>
      <p:pic>
        <p:nvPicPr>
          <p:cNvPr id="4" name="Picture 7" descr="Z:\Ардашева\Логотип ПМОК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763">
            <a:off x="683568" y="2420888"/>
            <a:ext cx="1339846" cy="10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781175" y="2923153"/>
            <a:ext cx="389349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28736"/>
            <a:ext cx="6934200" cy="2504320"/>
          </a:xfrm>
        </p:spPr>
        <p:txBody>
          <a:bodyPr/>
          <a:lstStyle/>
          <a:p>
            <a:pPr algn="just"/>
            <a:r>
              <a:rPr lang="ru-RU" sz="1600" dirty="0" smtClean="0"/>
              <a:t>Разработка дорожной карты по формированию у дошкольников  первичного опыта познавательно-исследовательской и конструкторской деятельности</a:t>
            </a:r>
          </a:p>
          <a:p>
            <a:pPr algn="just"/>
            <a:r>
              <a:rPr lang="ru-RU" sz="1600" dirty="0" smtClean="0"/>
              <a:t>Проектирование и реализация модели </a:t>
            </a:r>
            <a:r>
              <a:rPr lang="ru-RU" sz="1600" dirty="0" smtClean="0">
                <a:solidFill>
                  <a:srgbClr val="002060"/>
                </a:solidFill>
              </a:rPr>
              <a:t>технологической предметно-ориентированной </a:t>
            </a:r>
            <a:r>
              <a:rPr lang="ru-RU" sz="1600" dirty="0"/>
              <a:t>среды ДС, включающей </a:t>
            </a:r>
            <a:r>
              <a:rPr lang="ru-RU" sz="1600" dirty="0" smtClean="0"/>
              <a:t>дополнительное образование</a:t>
            </a:r>
          </a:p>
          <a:p>
            <a:pPr algn="just"/>
            <a:r>
              <a:rPr lang="ru-RU" sz="1600" dirty="0" smtClean="0"/>
              <a:t>Интеграция технологии развивающего обучения в процесс формирования у дошкольников опыта познавательно-исследовательской и конструкторской деятельности</a:t>
            </a:r>
          </a:p>
          <a:p>
            <a:endParaRPr lang="ru-RU" sz="1600" dirty="0" smtClean="0"/>
          </a:p>
          <a:p>
            <a:pPr marL="0" indent="0">
              <a:lnSpc>
                <a:spcPct val="80000"/>
              </a:lnSpc>
              <a:buNone/>
            </a:pPr>
            <a:endParaRPr lang="en-US" altLang="ru-RU" sz="2000" dirty="0"/>
          </a:p>
        </p:txBody>
      </p:sp>
      <p:pic>
        <p:nvPicPr>
          <p:cNvPr id="5122" name="Picture 2" descr="https://3.downloader.disk.yandex.ru/preview/f34b540ea9658198830979fa0f6445bf525a03cf7062bac4edaf1be2e70b6738/inf/u7mO3BlsL-2gpfsweRmrvqbyUTyTDrOap_ZzlopiYdR38ch4oZ819yySKbu44H7Xem_kIeDyxpyt3mk3DKzZ0Q%3D%3D?uid=0&amp;filename=213_1012_01.MP4.00_10_27_05.Still010.jpg&amp;disposition=inline&amp;hash=&amp;limit=0&amp;content_type=image%2Fjpeg&amp;tknv=v2&amp;size=1163x7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077" y="3933056"/>
            <a:ext cx="5201391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0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382E46"/>
      </a:lt2>
      <a:accent1>
        <a:srgbClr val="B40940"/>
      </a:accent1>
      <a:accent2>
        <a:srgbClr val="D2A13B"/>
      </a:accent2>
      <a:accent3>
        <a:srgbClr val="FFFFFF"/>
      </a:accent3>
      <a:accent4>
        <a:srgbClr val="404040"/>
      </a:accent4>
      <a:accent5>
        <a:srgbClr val="D6AAAF"/>
      </a:accent5>
      <a:accent6>
        <a:srgbClr val="BE9135"/>
      </a:accent6>
      <a:hlink>
        <a:srgbClr val="5A3D8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A2637"/>
        </a:lt2>
        <a:accent1>
          <a:srgbClr val="382E46"/>
        </a:accent1>
        <a:accent2>
          <a:srgbClr val="D2A13B"/>
        </a:accent2>
        <a:accent3>
          <a:srgbClr val="FFFFFF"/>
        </a:accent3>
        <a:accent4>
          <a:srgbClr val="404040"/>
        </a:accent4>
        <a:accent5>
          <a:srgbClr val="AEADB0"/>
        </a:accent5>
        <a:accent6>
          <a:srgbClr val="BE9135"/>
        </a:accent6>
        <a:hlink>
          <a:srgbClr val="B41D4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2A2637"/>
        </a:lt2>
        <a:accent1>
          <a:srgbClr val="382E46"/>
        </a:accent1>
        <a:accent2>
          <a:srgbClr val="D2A13B"/>
        </a:accent2>
        <a:accent3>
          <a:srgbClr val="FFFFFF"/>
        </a:accent3>
        <a:accent4>
          <a:srgbClr val="404040"/>
        </a:accent4>
        <a:accent5>
          <a:srgbClr val="AEADB0"/>
        </a:accent5>
        <a:accent6>
          <a:srgbClr val="BE9135"/>
        </a:accent6>
        <a:hlink>
          <a:srgbClr val="5A3D8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382E46"/>
        </a:lt2>
        <a:accent1>
          <a:srgbClr val="B40940"/>
        </a:accent1>
        <a:accent2>
          <a:srgbClr val="D2A13B"/>
        </a:accent2>
        <a:accent3>
          <a:srgbClr val="FFFFFF"/>
        </a:accent3>
        <a:accent4>
          <a:srgbClr val="404040"/>
        </a:accent4>
        <a:accent5>
          <a:srgbClr val="D6AAAF"/>
        </a:accent5>
        <a:accent6>
          <a:srgbClr val="BE9135"/>
        </a:accent6>
        <a:hlink>
          <a:srgbClr val="5A3D8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1219</TotalTime>
  <Words>1116</Words>
  <Application>Microsoft Office PowerPoint</Application>
  <PresentationFormat>Экран (4:3)</PresentationFormat>
  <Paragraphs>161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powerpoint-template</vt:lpstr>
      <vt:lpstr>Конкурс «Технологии будущего»</vt:lpstr>
      <vt:lpstr>Тема проекта</vt:lpstr>
      <vt:lpstr>Актуальность и социальная значимость </vt:lpstr>
      <vt:lpstr>Актуальность и социальная значимость </vt:lpstr>
      <vt:lpstr>Концептуальная идея проекта</vt:lpstr>
      <vt:lpstr>Условие реализации  идеи проекта</vt:lpstr>
      <vt:lpstr>Сфера применения проекта</vt:lpstr>
      <vt:lpstr>Цель проекта</vt:lpstr>
      <vt:lpstr>Задачи проекта</vt:lpstr>
      <vt:lpstr>Задачи проекта</vt:lpstr>
      <vt:lpstr>План реализации проекта</vt:lpstr>
      <vt:lpstr>План реализации проекта</vt:lpstr>
      <vt:lpstr>План реализации проекта</vt:lpstr>
      <vt:lpstr>Модель технологической предметно-ориентированной среды</vt:lpstr>
      <vt:lpstr>«Формула» педагогической технологии, реализуемой в проекте</vt:lpstr>
      <vt:lpstr>Ресурсная база проекта</vt:lpstr>
      <vt:lpstr>Ресурсная база проекта</vt:lpstr>
      <vt:lpstr>Презентация PowerPoint</vt:lpstr>
      <vt:lpstr>Презентация PowerPoint</vt:lpstr>
      <vt:lpstr>Презентация PowerPoint</vt:lpstr>
      <vt:lpstr>Продукты проекта</vt:lpstr>
      <vt:lpstr>Эффекты проекта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«Технологии будущего»</dc:title>
  <dc:creator>Татьяна Владимировна Ардашева</dc:creator>
  <cp:lastModifiedBy>Татьяна Владимировна Ардашева</cp:lastModifiedBy>
  <cp:revision>199</cp:revision>
  <dcterms:created xsi:type="dcterms:W3CDTF">2016-01-29T09:24:05Z</dcterms:created>
  <dcterms:modified xsi:type="dcterms:W3CDTF">2016-02-02T13:34:07Z</dcterms:modified>
</cp:coreProperties>
</file>