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84" r:id="rId1"/>
    <p:sldMasterId id="2147483708" r:id="rId2"/>
  </p:sldMasterIdLst>
  <p:notesMasterIdLst>
    <p:notesMasterId r:id="rId62"/>
  </p:notesMasterIdLst>
  <p:sldIdLst>
    <p:sldId id="397" r:id="rId3"/>
    <p:sldId id="398" r:id="rId4"/>
    <p:sldId id="407" r:id="rId5"/>
    <p:sldId id="399" r:id="rId6"/>
    <p:sldId id="400" r:id="rId7"/>
    <p:sldId id="401" r:id="rId8"/>
    <p:sldId id="402" r:id="rId9"/>
    <p:sldId id="403" r:id="rId10"/>
    <p:sldId id="404" r:id="rId11"/>
    <p:sldId id="294" r:id="rId12"/>
    <p:sldId id="324" r:id="rId13"/>
    <p:sldId id="274" r:id="rId14"/>
    <p:sldId id="394" r:id="rId15"/>
    <p:sldId id="395" r:id="rId16"/>
    <p:sldId id="363" r:id="rId17"/>
    <p:sldId id="276" r:id="rId18"/>
    <p:sldId id="396" r:id="rId19"/>
    <p:sldId id="382" r:id="rId20"/>
    <p:sldId id="383" r:id="rId21"/>
    <p:sldId id="384" r:id="rId22"/>
    <p:sldId id="389" r:id="rId23"/>
    <p:sldId id="385" r:id="rId24"/>
    <p:sldId id="390" r:id="rId25"/>
    <p:sldId id="386" r:id="rId26"/>
    <p:sldId id="387" r:id="rId27"/>
    <p:sldId id="391" r:id="rId28"/>
    <p:sldId id="388" r:id="rId29"/>
    <p:sldId id="392" r:id="rId30"/>
    <p:sldId id="393" r:id="rId31"/>
    <p:sldId id="338" r:id="rId32"/>
    <p:sldId id="405" r:id="rId33"/>
    <p:sldId id="406" r:id="rId34"/>
    <p:sldId id="328" r:id="rId35"/>
    <p:sldId id="256" r:id="rId36"/>
    <p:sldId id="352" r:id="rId37"/>
    <p:sldId id="279" r:id="rId38"/>
    <p:sldId id="275" r:id="rId39"/>
    <p:sldId id="330" r:id="rId40"/>
    <p:sldId id="317" r:id="rId41"/>
    <p:sldId id="381" r:id="rId42"/>
    <p:sldId id="353" r:id="rId43"/>
    <p:sldId id="302" r:id="rId44"/>
    <p:sldId id="331" r:id="rId45"/>
    <p:sldId id="362" r:id="rId46"/>
    <p:sldId id="332" r:id="rId47"/>
    <p:sldId id="333" r:id="rId48"/>
    <p:sldId id="354" r:id="rId49"/>
    <p:sldId id="293" r:id="rId50"/>
    <p:sldId id="322" r:id="rId51"/>
    <p:sldId id="372" r:id="rId52"/>
    <p:sldId id="348" r:id="rId53"/>
    <p:sldId id="369" r:id="rId54"/>
    <p:sldId id="337" r:id="rId55"/>
    <p:sldId id="344" r:id="rId56"/>
    <p:sldId id="347" r:id="rId57"/>
    <p:sldId id="295" r:id="rId58"/>
    <p:sldId id="300" r:id="rId59"/>
    <p:sldId id="267" r:id="rId60"/>
    <p:sldId id="379" r:id="rId61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46"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94" autoAdjust="0"/>
    <p:restoredTop sz="94660"/>
  </p:normalViewPr>
  <p:slideViewPr>
    <p:cSldViewPr>
      <p:cViewPr>
        <p:scale>
          <a:sx n="61" d="100"/>
          <a:sy n="61" d="100"/>
        </p:scale>
        <p:origin x="-1266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90E234-0268-4F48-B31C-082B5BC73C42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B791A5-5D62-474B-BE14-AFEE046D1E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7865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B0F42-397E-45E4-85A1-E33C841B60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90FC-6A77-4EEA-B88A-961CD2F3B3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8120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B0F42-397E-45E4-85A1-E33C841B60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90FC-6A77-4EEA-B88A-961CD2F3B3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863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B0F42-397E-45E4-85A1-E33C841B60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90FC-6A77-4EEA-B88A-961CD2F3B3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25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B0F42-397E-45E4-85A1-E33C841B607E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90FC-6A77-4EEA-B88A-961CD2F3B36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B0F42-397E-45E4-85A1-E33C841B607E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90FC-6A77-4EEA-B88A-961CD2F3B36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B0F42-397E-45E4-85A1-E33C841B607E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90FC-6A77-4EEA-B88A-961CD2F3B3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B0F42-397E-45E4-85A1-E33C841B607E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90FC-6A77-4EEA-B88A-961CD2F3B36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B0F42-397E-45E4-85A1-E33C841B607E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90FC-6A77-4EEA-B88A-961CD2F3B36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B0F42-397E-45E4-85A1-E33C841B607E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90FC-6A77-4EEA-B88A-961CD2F3B3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B0F42-397E-45E4-85A1-E33C841B607E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90FC-6A77-4EEA-B88A-961CD2F3B3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B0F42-397E-45E4-85A1-E33C841B607E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90FC-6A77-4EEA-B88A-961CD2F3B3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B0F42-397E-45E4-85A1-E33C841B60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90FC-6A77-4EEA-B88A-961CD2F3B3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8358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B0F42-397E-45E4-85A1-E33C841B607E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90FC-6A77-4EEA-B88A-961CD2F3B36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B0F42-397E-45E4-85A1-E33C841B607E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90FC-6A77-4EEA-B88A-961CD2F3B3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B0F42-397E-45E4-85A1-E33C841B607E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90FC-6A77-4EEA-B88A-961CD2F3B3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B0F42-397E-45E4-85A1-E33C841B60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90FC-6A77-4EEA-B88A-961CD2F3B3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747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B0F42-397E-45E4-85A1-E33C841B60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90FC-6A77-4EEA-B88A-961CD2F3B3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5346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B0F42-397E-45E4-85A1-E33C841B60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90FC-6A77-4EEA-B88A-961CD2F3B3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2396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B0F42-397E-45E4-85A1-E33C841B60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90FC-6A77-4EEA-B88A-961CD2F3B3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1771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B0F42-397E-45E4-85A1-E33C841B60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90FC-6A77-4EEA-B88A-961CD2F3B3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1238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B0F42-397E-45E4-85A1-E33C841B60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90FC-6A77-4EEA-B88A-961CD2F3B3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4794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B0F42-397E-45E4-85A1-E33C841B60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90FC-6A77-4EEA-B88A-961CD2F3B3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2125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B0F42-397E-45E4-85A1-E33C841B60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090FC-6A77-4EEA-B88A-961CD2F3B3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3445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B8B0F42-397E-45E4-85A1-E33C841B607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29090FC-6A77-4EEA-B88A-961CD2F3B3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6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microsoft.com/office/2007/relationships/media" Target="../media/media2.mp3"/><Relationship Id="rId4" Type="http://schemas.openxmlformats.org/officeDocument/2006/relationships/image" Target="../media/image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6" Type="http://schemas.microsoft.com/office/2007/relationships/media" Target="../media/media3.mp3"/><Relationship Id="rId5" Type="http://schemas.openxmlformats.org/officeDocument/2006/relationships/image" Target="../media/image15.jpeg"/><Relationship Id="rId4" Type="http://schemas.openxmlformats.org/officeDocument/2006/relationships/image" Target="../media/image9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microsoft.com/office/2007/relationships/media" Target="../media/media4.mp3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microsoft.com/office/2007/relationships/media" Target="../media/media5.mp3"/><Relationship Id="rId4" Type="http://schemas.openxmlformats.org/officeDocument/2006/relationships/hyperlink" Target="https://ru.wikipedia.org/wiki/%D0%91%D0%BE%D1%80%D0%B8%D1%81%D0%BE%D0%B2,_%D0%9C%D0%B8%D1%85%D0%B0%D0%B8%D0%BB_%D0%A1%D0%B5%D0%BC%D1%91%D0%BD%D0%BE%D0%B2%D0%B8%D1%87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microsoft.com/office/2007/relationships/media" Target="../media/media6.mp3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microsoft.com/office/2007/relationships/media" Target="../media/media7.mp3"/><Relationship Id="rId4" Type="http://schemas.openxmlformats.org/officeDocument/2006/relationships/hyperlink" Target="https://ru.wikipedia.org/wiki/%D0%9C%D0%B0%D0%BA%D0%BE%D0%B2%D0%B5%D1%86%D0%BA%D0%B8%D0%B9,_%D0%A4%D1%91%D0%B4%D0%BE%D1%80_%D0%95%D1%84%D1%80%D0%B5%D0%BC%D0%BE%D0%B2%D0%B8%D1%87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microsoft.com/office/2007/relationships/media" Target="../media/media8.mp3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microsoft.com/office/2007/relationships/media" Target="../media/media9.mp3"/><Relationship Id="rId4" Type="http://schemas.openxmlformats.org/officeDocument/2006/relationships/hyperlink" Target="https://ru.wikipedia.org/wiki/%D0%91%D1%83%D0%B4%D0%B0%D1%80%D0%B8%D0%BD,_%D0%9D%D0%B8%D0%BA%D0%BE%D0%BB%D0%B0%D0%B9_%D0%9F%D0%B5%D1%82%D1%80%D0%BE%D0%B2%D0%B8%D1%87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microsoft.com/office/2007/relationships/media" Target="../media/media7.mp3"/><Relationship Id="rId4" Type="http://schemas.openxmlformats.org/officeDocument/2006/relationships/hyperlink" Target="https://ru.wikipedia.org/wiki/%D0%9B%D1%91%D0%B2%D0%BA%D0%B8%D0%BD,_%D0%9D%D0%B8%D0%BA%D0%B0%D0%BD%D0%BE%D1%80_%D0%90%D0%BB%D0%B5%D0%BA%D1%81%D0%B0%D0%BD%D0%B4%D1%80%D0%BE%D0%B2%D0%B8%D1%87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microsoft.com/office/2007/relationships/media" Target="../media/media10.mp3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microsoft.com/office/2007/relationships/media" Target="../media/media11.mp3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3%D0%BE%D1%80%D0%B8%D1%88%D0%BD%D0%B8%D0%B9,_%D0%92%D0%B0%D1%81%D0%B8%D0%BB%D0%B8%D0%B9_%D0%90%D0%BA%D0%B8%D0%BC%D0%BE%D0%B2%D0%B8%D1%87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openxmlformats.org/officeDocument/2006/relationships/hyperlink" Target="https://ru.wikipedia.org/wiki/%D0%92%D0%BB%D0%B0%D1%81%D0%B5%D0%BD%D0%BA%D0%BE,_%D0%98%D0%BB%D1%8C%D1%8F_%D0%90%D1%80%D1%85%D0%B8%D0%BF%D0%BE%D0%B2%D0%B8%D1%87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E%D1%80%D0%B4%D0%B5%D0%BD_%D0%9A%D1%80%D0%B0%D1%81%D0%BD%D0%BE%D0%B3%D0%BE_%D0%97%D0%BD%D0%B0%D0%BC%D0%B5%D0%BD%D0%B8" TargetMode="External"/><Relationship Id="rId2" Type="http://schemas.openxmlformats.org/officeDocument/2006/relationships/hyperlink" Target="https://ru.wikipedia.org/wiki/%D0%9A%D1%83%D1%80%D1%81%D0%BA%D0%B0%D1%8F_%D0%B4%D1%83%D0%B3%D0%B0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gif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7%D0%B5%D1%80%D0%BD%D0%B8%D0%B3%D0%BE%D0%B2%D1%81%D0%BA%D0%BE-%D0%9F%D1%80%D0%B8%D0%BF%D1%8F%D1%82%D1%81%D0%BA%D0%B0%D1%8F_%D0%BE%D0%BF%D0%B5%D1%80%D0%B0%D1%86%D0%B8%D1%8F_(1943)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media" Target="../media/media12.mp3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1%D0%B5%D0%BB%D0%BE%D1%80%D1%83%D1%81%D1%81%D0%BA%D0%B0%D1%8F_%D0%BE%D0%BF%D0%B5%D1%80%D0%B0%D1%86%D0%B8%D1%8F_(1944)" TargetMode="External"/><Relationship Id="rId7" Type="http://schemas.openxmlformats.org/officeDocument/2006/relationships/image" Target="../media/image46.png"/><Relationship Id="rId2" Type="http://schemas.openxmlformats.org/officeDocument/2006/relationships/hyperlink" Target="https://ru.wikipedia.org/wiki/%D0%9A%D0%B0%D0%BB%D0%B8%D0%BD%D0%BA%D0%BE%D0%B2%D0%B8%D1%87%D1%81%D0%BA%D0%BE-%D0%9C%D0%BE%D0%B7%D1%8B%D1%80%D1%81%D0%BA%D0%B0%D1%8F_%D0%BE%D0%BF%D0%B5%D1%80%D0%B0%D1%86%D0%B8%D1%8F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hyperlink" Target="https://ru.wikipedia.org/wiki/%D0%91%D0%BE%D0%B1%D1%80%D1%83%D0%B9%D1%81%D0%BA%D0%B0%D1%8F_%D0%BE%D0%BF%D0%B5%D1%80%D0%B0%D1%86%D0%B8%D1%8F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E%D0%B4%D0%B5%D1%80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ru.wikipedia.org/wiki/%D0%93%D0%BE%D1%80%D0%B8%D1%88%D0%BD%D0%B8%D0%B9,_%D0%92%D0%B0%D1%81%D0%B8%D0%BB%D0%B8%D0%B9_%D0%90%D0%BA%D0%B8%D0%BC%D0%BE%D0%B2%D0%B8%D1%87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gif"/><Relationship Id="rId4" Type="http://schemas.openxmlformats.org/officeDocument/2006/relationships/image" Target="../media/image66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itmir.co/bd/?b=264404" TargetMode="External"/><Relationship Id="rId13" Type="http://schemas.openxmlformats.org/officeDocument/2006/relationships/hyperlink" Target="http://bdsa.ru/divizia/divizii-gvardeyskie/s-1-gsd-po-99-gsd/75-gvardeyskaya-strelkovaya-diviziya.html" TargetMode="External"/><Relationship Id="rId3" Type="http://schemas.openxmlformats.org/officeDocument/2006/relationships/hyperlink" Target="https://ru.wikipedia.org/wiki/%D0%93%D1%80%D0%B5%D1%87%D0%BA%D0%BE,_%D0%90%D0%BD%D0%B4%D1%80%D0%B5%D0%B9_%D0%90%D0%BD%D1%82%D0%BE%D0%BD%D0%BE%D0%B2%D0%B8%D1%87" TargetMode="External"/><Relationship Id="rId7" Type="http://schemas.openxmlformats.org/officeDocument/2006/relationships/hyperlink" Target="http://www.croquis.ru/3180.html" TargetMode="External"/><Relationship Id="rId12" Type="http://schemas.openxmlformats.org/officeDocument/2006/relationships/hyperlink" Target="http://sor.volsu.ru/library/docs/00000421.pdf" TargetMode="External"/><Relationship Id="rId2" Type="http://schemas.openxmlformats.org/officeDocument/2006/relationships/hyperlink" Target="http://&#1074;&#1086;&#1077;&#1085;&#1085;&#1072;&#1103;-&#1101;&#1085;&#1094;&#1080;&#1082;&#1083;&#1086;&#1087;&#1077;&#1076;&#1080;&#1103;.&#1088;&#1092;/%D1%81%D0%BE%D0%B2%D0%B5%D1%82%D1%81%D0%BA%D0%B0%D1%8F-%D0%B2%D0%BE%D0%B5%D0%BD%D0%BD%D0%B0%D1%8F-%D1%8D%D0%BD%D1%86%D0%B8%D0%BA%D0%BB%D0%BE%D0%BF%D0%B5%D0%B4%D0%B8%D1%8F/%D0%91/%D0%91%D0%B0%D1%85%D0%BC%D0%B0%D1%87%D1%81%D0%BA%D0%B0%D1%8F-%D1%81%D1%82%D1%80%D0%B5%D0%BB%D0%BA%D0%BE%D0%B2%D0%B0%D1%8F-%D0%B4%D0%B8%D0%B2%D0%B8%D0%B7%D0%B8%D1%8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cyclopedia.mil.ru/encyclopedia/military_literature/info.htm?id=10323420@morfLiterature" TargetMode="External"/><Relationship Id="rId11" Type="http://schemas.openxmlformats.org/officeDocument/2006/relationships/hyperlink" Target="http://rkka.ru/handbook/guard/75gvsd.htm" TargetMode="External"/><Relationship Id="rId5" Type="http://schemas.openxmlformats.org/officeDocument/2006/relationships/hyperlink" Target="https://ru.wikipedia.org/wiki/%D0%A1%D0%BE%D0%B2%D0%B5%D1%82%D1%81%D0%BA%D0%B0%D1%8F_%D0%B2%D0%BE%D0%B5%D0%BD%D0%BD%D0%B0%D1%8F_%D1%8D%D0%BD%D1%86%D0%B8%D0%BA%D0%BB%D0%BE%D0%BF%D0%B5%D0%B4%D0%B8%D1%8F" TargetMode="External"/><Relationship Id="rId10" Type="http://schemas.openxmlformats.org/officeDocument/2006/relationships/hyperlink" Target="http://www.litmir.co/bd/?b=265262" TargetMode="External"/><Relationship Id="rId4" Type="http://schemas.openxmlformats.org/officeDocument/2006/relationships/hyperlink" Target="https://ru.wikipedia.org/wiki/%D0%92%D0%BE%D0%B5%D0%BD%D0%B8%D0%B7%D0%B4%D0%B0%D1%82" TargetMode="External"/><Relationship Id="rId9" Type="http://schemas.openxmlformats.org/officeDocument/2006/relationships/hyperlink" Target="http://www.litmir.co/bd/?b=265337" TargetMode="External"/><Relationship Id="rId14" Type="http://schemas.openxmlformats.org/officeDocument/2006/relationships/hyperlink" Target="http://www.teatrskazka.com/Raznoe/Perechni_voisk/Perechen_05_01.html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7567"/>
            <a:ext cx="8856984" cy="1569660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МУЗЕЙ</a:t>
            </a:r>
            <a:endParaRPr lang="ru-RU" sz="9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15526" y="1632920"/>
            <a:ext cx="15760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ПРИ</a:t>
            </a:r>
            <a:endParaRPr lang="ru-RU" sz="5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967335"/>
            <a:ext cx="8856983" cy="3046988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ПТУ  №8</a:t>
            </a:r>
          </a:p>
          <a:p>
            <a:pPr algn="ctr"/>
            <a:endParaRPr lang="ru-RU" sz="9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3" y="5090993"/>
            <a:ext cx="8856982" cy="1754326"/>
          </a:xfrm>
          <a:prstGeom prst="rect">
            <a:avLst/>
          </a:prstGeom>
          <a:solidFill>
            <a:srgbClr val="00206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Москва,</a:t>
            </a:r>
          </a:p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9 мая 1962 года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081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75-я гвардейская </a:t>
            </a:r>
          </a:p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стрелковая </a:t>
            </a:r>
          </a:p>
          <a:p>
            <a:pPr algn="ctr"/>
            <a:r>
              <a:rPr lang="ru-RU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Бахмачская</a:t>
            </a:r>
            <a:endParaRPr lang="ru-RU" sz="3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дважды Краснознамённая </a:t>
            </a:r>
          </a:p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Ордена Суворова дивизия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2996952"/>
            <a:ext cx="2808312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020272" y="4437112"/>
            <a:ext cx="1790700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280118" y="2852937"/>
            <a:ext cx="261697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03848" y="2996952"/>
            <a:ext cx="2808312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esni_o_Velikoj_Otechestvennoj_vojne_1941_1945_goda_Hotyat_li__(44outdoors.com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>
                  <p14:trim end="79823.856"/>
                  <p14:fade out="500"/>
                </p14:media>
              </p:ext>
            </p:extLst>
          </p:nvPr>
        </p:nvPicPr>
        <p:blipFill>
          <a:blip r:embed="rId7" cstate="email"/>
          <a:stretch>
            <a:fillRect/>
          </a:stretch>
        </p:blipFill>
        <p:spPr>
          <a:xfrm>
            <a:off x="395536" y="18864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3528" y="0"/>
            <a:ext cx="8280920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://kcson-vs.ru/uploads/posts/2016-02/1456378205_image003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5543549"/>
            <a:ext cx="9144000" cy="1314451"/>
          </a:xfrm>
          <a:prstGeom prst="rect">
            <a:avLst/>
          </a:prstGeom>
          <a:noFill/>
        </p:spPr>
      </p:pic>
      <p:pic>
        <p:nvPicPr>
          <p:cNvPr id="2" name="Двадцать второго июня ровно в 4 часа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end="124777.6052"/>
                  <p14:fade out="500"/>
                </p14:media>
              </p:ext>
            </p:extLst>
          </p:nvPr>
        </p:nvPicPr>
        <p:blipFill>
          <a:blip r:embed="rId6" cstate="email"/>
          <a:stretch>
            <a:fillRect/>
          </a:stretch>
        </p:blipFill>
        <p:spPr>
          <a:xfrm>
            <a:off x="323528" y="40466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1520" y="4752975"/>
            <a:ext cx="8892480" cy="1844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all" spc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ТУЛА</a:t>
            </a:r>
            <a:endParaRPr lang="ru-RU" sz="7200" b="1" cap="all" spc="0" dirty="0">
              <a:ln w="9000" cmpd="sng">
                <a:solidFill>
                  <a:srgbClr val="FF0000"/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1520" y="1412776"/>
            <a:ext cx="8712968" cy="3060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:\!!!!!1_МУЗЕЙ-ХЛЕБА_2014-2015\2015\Герои войны-1941_1945\2014-12-04 13.41.1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39085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!!!!!1_МУЗЕЙ-ХЛЕБА_2014-2015\2015\Герои войны-1941_1945\2014-12-04 13.41.4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15828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55" y="711255"/>
            <a:ext cx="3215536" cy="379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4509120"/>
            <a:ext cx="9144000" cy="1815882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ГОРИШНИЙ</a:t>
            </a:r>
          </a:p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ВАСИЛИЙ АКИМОВИЧ</a:t>
            </a:r>
          </a:p>
          <a:p>
            <a:pPr algn="ctr"/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2" descr="http://kcson-vs.ru/uploads/posts/2016-02/1456378205_image003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5733256"/>
            <a:ext cx="9144000" cy="1314451"/>
          </a:xfrm>
          <a:prstGeom prst="rect">
            <a:avLst/>
          </a:prstGeom>
          <a:noFill/>
        </p:spPr>
      </p:pic>
      <p:pic>
        <p:nvPicPr>
          <p:cNvPr id="10" name="Picture 2" descr="https://upload.wikimedia.org/wikipedia/ru/3/3e/%D0%9A%D0%BE%D0%BC%D0%B0%D0%BD%D0%B4%D0%B8%D1%80_95-%D0%B9_%D0%A1%D0%94_-_75-%D0%B9_%D0%93%D0%A1%D0%94_%D0%93%D0%BE%D1%80%D0%B8%D1%88%D0%BD%D0%B8%D0%B9_%D0%92.%D0%90._%D0%B8_%D0%B3%D0%B2._%D0%BF%D0%BE%D0%BB%D0%BA%D0%BE%D0%B2%D0%BD%D0%B8%D0%BA_%D0%92%D0%BB%D0%B0%D1%81%D0%B5%D0%BD%D0%BA%D0%BE_%D0%98.%D0%90._%D0%B2%D1%80%D1%83%D1%87%D0%B0%D1%8E%D1%82_%D0%BD%D0%B0%D0%B3%D1%80%D0%B0%D0%B4%D1%8B_%D0%B2%D0%BE%D0%B8%D0%BD%D0%B0%D0%BC%2C_%D0%BE%D1%82%D0%BB%D0%B8%D1%87%D0%B8%D0%B2%D1%88%D0%B8%D0%BC%D1%81%D1%8F_%D0%B2_%D0%B1%D0%BE%D1%8F%D1%85_%D0%B7%D0%B0_%D0%A1%D1%82%D0%B0%D0%BB%D0%B8%D0%BD%D0%B3%D1%80%D0%B0%D0%B4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67544" y="260648"/>
            <a:ext cx="3984378" cy="3816424"/>
          </a:xfrm>
          <a:prstGeom prst="rect">
            <a:avLst/>
          </a:prstGeom>
          <a:noFill/>
          <a:ln w="76200">
            <a:solidFill>
              <a:schemeClr val="tx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" name="Прямоугольник 1"/>
          <p:cNvSpPr/>
          <p:nvPr/>
        </p:nvSpPr>
        <p:spPr>
          <a:xfrm>
            <a:off x="4579623" y="6492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>
                <a:solidFill>
                  <a:srgbClr val="222222"/>
                </a:solidFill>
                <a:latin typeface="Arial"/>
              </a:rPr>
              <a:t>гв</a:t>
            </a:r>
            <a:r>
              <a:rPr lang="ru-RU" b="1" dirty="0">
                <a:solidFill>
                  <a:srgbClr val="222222"/>
                </a:solidFill>
                <a:latin typeface="Arial"/>
              </a:rPr>
              <a:t>. генерал-майор </a:t>
            </a:r>
            <a:endParaRPr lang="ru-RU" b="1" dirty="0" smtClean="0">
              <a:solidFill>
                <a:srgbClr val="222222"/>
              </a:solidFill>
              <a:latin typeface="Arial"/>
            </a:endParaRPr>
          </a:p>
          <a:p>
            <a:r>
              <a:rPr lang="ru-RU" b="1" dirty="0" smtClean="0">
                <a:solidFill>
                  <a:srgbClr val="222222"/>
                </a:solidFill>
                <a:latin typeface="Arial"/>
              </a:rPr>
              <a:t>(</a:t>
            </a:r>
            <a:r>
              <a:rPr lang="ru-RU" b="1" dirty="0">
                <a:solidFill>
                  <a:srgbClr val="222222"/>
                </a:solidFill>
                <a:latin typeface="Arial"/>
              </a:rPr>
              <a:t>01.03.1943 — май 1946)</a:t>
            </a:r>
            <a:endParaRPr lang="ru-RU" b="1" dirty="0"/>
          </a:p>
        </p:txBody>
      </p:sp>
      <p:pic>
        <p:nvPicPr>
          <p:cNvPr id="3" name="1941_1945_TY_ZHE_VYZHIL_SOLDAT__(44outdoors.com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>
                  <p14:trim end="158229.3106"/>
                </p14:media>
              </p:ext>
            </p:extLst>
          </p:nvPr>
        </p:nvPicPr>
        <p:blipFill>
          <a:blip r:embed="rId7" cstate="email"/>
          <a:stretch>
            <a:fillRect/>
          </a:stretch>
        </p:blipFill>
        <p:spPr>
          <a:xfrm>
            <a:off x="162744" y="1016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0810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0" y="-112417"/>
            <a:ext cx="8964488" cy="689419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Родился 29.01.1903 г. в городе Павлоград в семье рабочего. Окончил 6 классов. В советской армии с 1919г.  - Участник Гражданской войны.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В 1929г. Окончил киевскую объединённую военную школу, в 1940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Военную академию им. Фрунзе.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Helvetica"/>
              </a:rPr>
              <a:t>С 5 по 11 июля 1943 года 75-я гвардейская стрелковая дивизия под командованием  В.А.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Helvetica"/>
              </a:rPr>
              <a:t>Горишного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Helvetica"/>
              </a:rPr>
              <a:t> в составе 13-й армии Центрального фронта героически оборонялась на Курской дуге в районе посёлка Ольховатка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Helvetica"/>
              </a:rPr>
              <a:t>Понырёвского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Helvetica"/>
              </a:rPr>
              <a:t> района Орловской области и сдержала мощнейшее наступление  фашистских танковых дивизий с севера в направлении Курска.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Helvetica"/>
              </a:rPr>
              <a:t>В ходе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Helvetica"/>
              </a:rPr>
              <a:t>Черниговско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Helvetica"/>
              </a:rPr>
              <a:t> -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Helvetica"/>
              </a:rPr>
              <a:t>Припятской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Helvetica"/>
              </a:rPr>
              <a:t> наступательной операции 23-25 сентября 1943 года командир  75-й гвардейской стрелковой дивизии гвардии генерал-майор В.А.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Helvetica"/>
              </a:rPr>
              <a:t>Горишний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Helvetica"/>
              </a:rPr>
              <a:t> умело организовал  форсирование Днепра в районе села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Helvetica"/>
              </a:rPr>
              <a:t>Глебовка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Helvetica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Helvetica"/>
              </a:rPr>
              <a:t>Вышгородского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Helvetica"/>
              </a:rPr>
              <a:t> района Киевской области Украинской ССР,  бои за удержание и расширение плацдарма.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Helvetica"/>
              </a:rPr>
              <a:t> В ходе боёв проявил личное мужество и героизм. Указом Президиума Верховного Совета СССР  от 17 октября 1943 года за мужество и героизм, проявленные при форсировании Днепра и удержании плацдарма  гвардии генерал-майору Василию Акимовичу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Helvetica"/>
              </a:rPr>
              <a:t>Горишному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Helvetica"/>
              </a:rPr>
              <a:t> присвоено звание Героя Советского Союза с вручением  ордена Ленина и медали "Золотая Звезда".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Helvetica"/>
              </a:rPr>
              <a:t>Затем дивизия сражалась в составе 65-й армии, в том числе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Helvetica"/>
              </a:rPr>
              <a:t>Гомельско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Helvetica"/>
              </a:rPr>
              <a:t> -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Helvetica"/>
              </a:rPr>
              <a:t>Речицкой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Helvetica"/>
              </a:rPr>
              <a:t> 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Helvetica"/>
              </a:rPr>
              <a:t>Калинковичско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Helvetica"/>
              </a:rPr>
              <a:t> –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Helvetica"/>
              </a:rPr>
              <a:t>Мозырской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Helvetica"/>
              </a:rPr>
              <a:t>  наступательных операциях, в Белорусской стратегической наступательной операции. 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Helvetica"/>
              </a:rPr>
              <a:t>Осенью 1944 года 75-я гвардейская стрелковая дивизия (1-я ударная армия) вела бои за освобождение Прибалтики. 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Helvetica"/>
              </a:rPr>
              <a:t>Принимала участие в освобождении Риги и форсировании реки Западная Двина.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Helvetica"/>
              </a:rPr>
              <a:t>27 декабря 1944 года дивизия передислоцировалась в Польшу в район Минск -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Helvetica"/>
              </a:rPr>
              <a:t>Мазовецки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Helvetica"/>
              </a:rPr>
              <a:t>,  вошла в состав 61-й армии и 14 января 1945 года начала наступление с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Helvetica"/>
              </a:rPr>
              <a:t>Магнушевского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Helvetica"/>
              </a:rPr>
              <a:t> плацдарма на Висле.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Helvetica"/>
              </a:rPr>
              <a:t>В феврале 1945 года 75-я гвардейская стрелковая дивизия под командованием А.А.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Helvetica"/>
              </a:rPr>
              <a:t>Горишного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Helvetica"/>
              </a:rPr>
              <a:t> вела бои на реке Драге.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Helvetica"/>
              </a:rPr>
              <a:t> В начале апреля 1945 года дивизия вышла к Одеру и форсировала его. Окончания войны дивизия встретила на Эльбе южнее Виттенберге.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Helvetica"/>
              </a:rPr>
              <a:t> После войны был начальником политуправлении Южно-Уральского военного округа. С 1957г.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Helvetica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Helvetica"/>
              </a:rPr>
              <a:t> В запасе. 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Helvetica"/>
              </a:rPr>
              <a:t>Награждён двумя Орденами Ленина, Орденом </a:t>
            </a:r>
            <a:r>
              <a:rPr lang="ru-RU" sz="1400" dirty="0" smtClean="0">
                <a:latin typeface="Cambria" pitchFamily="18" charset="0"/>
                <a:ea typeface="Calibri" pitchFamily="34" charset="0"/>
                <a:cs typeface="Helvetica"/>
              </a:rPr>
              <a:t>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Helvetica"/>
              </a:rPr>
              <a:t>утузова, Орденами Красного знамени, медалями. 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Helvetica"/>
              </a:rPr>
              <a:t>Умер 11.05.1963г. Похоронен в Киеве. Имя Героя носит улица в Добруше.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дек1941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95536" y="2852936"/>
            <a:ext cx="8352928" cy="36040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6" y="404664"/>
            <a:ext cx="84249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Битва за Москву (Московская битва, Битва под Москвой, нем. </a:t>
            </a:r>
            <a:r>
              <a:rPr lang="ru-RU" b="1" dirty="0" err="1" smtClean="0"/>
              <a:t>Schlacht</a:t>
            </a:r>
            <a:r>
              <a:rPr lang="ru-RU" b="1" dirty="0" smtClean="0"/>
              <a:t> </a:t>
            </a:r>
            <a:r>
              <a:rPr lang="ru-RU" b="1" dirty="0" err="1" smtClean="0"/>
              <a:t>um</a:t>
            </a:r>
            <a:r>
              <a:rPr lang="ru-RU" b="1" dirty="0" smtClean="0"/>
              <a:t> </a:t>
            </a:r>
            <a:r>
              <a:rPr lang="ru-RU" b="1" dirty="0" err="1" smtClean="0"/>
              <a:t>Moskau</a:t>
            </a:r>
            <a:r>
              <a:rPr lang="ru-RU" b="1" dirty="0" smtClean="0"/>
              <a:t>; 30 сентября 1941 — 20 апреля 1942) — боевые действия советских и немецких войск на московском направлении. Делится на 2 периода: оборонительный (30 сентября — 4 декабря 1941) и наступательный, который состоит из 2 этапов: контрнаступления (5-6 декабря 1941 — 7-8 января 1942) и общего наступления советских войск (7-10 января — 20 апреля 1942).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7856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5000"/>
    </mc:Choice>
    <mc:Fallback>
      <p:transition spd="slow" advClick="0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88640"/>
            <a:ext cx="8787669" cy="181588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Заместитель командира дивизии по политчасти:</a:t>
            </a:r>
          </a:p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Власенко </a:t>
            </a:r>
            <a:r>
              <a:rPr lang="ru-RU" sz="2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Илья Архипович, </a:t>
            </a:r>
            <a:endParaRPr lang="ru-RU" sz="28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гв</a:t>
            </a:r>
            <a:r>
              <a:rPr lang="ru-RU" sz="2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 полковник (01.03.1943 — июнь 1944)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204864"/>
            <a:ext cx="5256584" cy="462047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marsh-proschanie_-_proschanie-slavyanki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end="153074.3104"/>
                </p14:media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308789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4096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764704"/>
            <a:ext cx="9144000" cy="563231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Начальник политотдела дивизии:</a:t>
            </a:r>
          </a:p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Рябов </a:t>
            </a:r>
            <a:r>
              <a:rPr lang="ru-RU" sz="2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Аркадий Павлович, </a:t>
            </a:r>
            <a:r>
              <a:rPr lang="ru-RU" sz="2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гв</a:t>
            </a:r>
            <a:r>
              <a:rPr lang="ru-RU" sz="2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полковник</a:t>
            </a:r>
          </a:p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(01.03.43 — май 1943)</a:t>
            </a:r>
          </a:p>
          <a:p>
            <a:pPr algn="ctr"/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Пакин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Борис Григорьевич, </a:t>
            </a:r>
            <a:r>
              <a:rPr lang="ru-RU" sz="2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гв</a:t>
            </a:r>
            <a:r>
              <a:rPr lang="ru-RU" sz="2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 подполковник </a:t>
            </a:r>
            <a:endParaRPr lang="ru-RU" sz="2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</a:t>
            </a:r>
            <a:r>
              <a:rPr lang="ru-RU" sz="2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январь 1945 — май 1946)</a:t>
            </a:r>
          </a:p>
          <a:p>
            <a:pPr algn="ctr"/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Начальник штаба дивизии:</a:t>
            </a:r>
          </a:p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Клименко </a:t>
            </a:r>
            <a:r>
              <a:rPr lang="ru-RU" sz="2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Георгий Михайлович, </a:t>
            </a:r>
            <a:r>
              <a:rPr lang="ru-RU" sz="2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гв</a:t>
            </a:r>
            <a:r>
              <a:rPr lang="ru-RU" sz="2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 полковник </a:t>
            </a:r>
            <a:endParaRPr lang="ru-RU" sz="2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</a:t>
            </a:r>
            <a:r>
              <a:rPr lang="ru-RU" sz="2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февраль 1943 — конец 1943)</a:t>
            </a:r>
          </a:p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Гальперин </a:t>
            </a:r>
            <a:r>
              <a:rPr lang="ru-RU" sz="2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Борис Исаевич, </a:t>
            </a:r>
            <a:r>
              <a:rPr lang="ru-RU" sz="2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гв</a:t>
            </a:r>
            <a:r>
              <a:rPr lang="ru-RU" sz="2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 полковник </a:t>
            </a:r>
            <a:endParaRPr lang="ru-RU" sz="2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</a:t>
            </a:r>
            <a:r>
              <a:rPr lang="ru-RU" sz="2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декабрь 1944 — начало 1946)</a:t>
            </a:r>
          </a:p>
          <a:p>
            <a:pPr algn="ctr"/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Командующий артиллерией дивизии:</a:t>
            </a:r>
          </a:p>
          <a:p>
            <a:pPr algn="ctr"/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Далакишвили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Аристо</a:t>
            </a:r>
            <a:r>
              <a:rPr lang="ru-RU" sz="2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Абелович</a:t>
            </a:r>
            <a:r>
              <a:rPr lang="ru-RU" sz="2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ru-RU" sz="2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гв</a:t>
            </a:r>
            <a:r>
              <a:rPr lang="ru-RU" sz="2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 полковник </a:t>
            </a:r>
            <a:endParaRPr lang="ru-RU" sz="2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</a:t>
            </a:r>
            <a:r>
              <a:rPr lang="ru-RU" sz="2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01.03.1943 — май 1946)</a:t>
            </a:r>
          </a:p>
        </p:txBody>
      </p:sp>
    </p:spTree>
    <p:extLst>
      <p:ext uri="{BB962C8B-B14F-4D97-AF65-F5344CB8AC3E}">
        <p14:creationId xmlns:p14="http://schemas.microsoft.com/office/powerpoint/2010/main" xmlns="" val="1817271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34944"/>
            <a:ext cx="56124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9 мая 1962 года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5416" y="958274"/>
            <a:ext cx="7133683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Первый поход клуба</a:t>
            </a:r>
          </a:p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«ИСКАТЕЛЬ»</a:t>
            </a:r>
          </a:p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Они были первыми </a:t>
            </a:r>
          </a:p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 создании музея </a:t>
            </a:r>
          </a:p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«Боевой славы»</a:t>
            </a:r>
          </a:p>
          <a:p>
            <a:pPr algn="ctr"/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училище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781198"/>
            <a:ext cx="9047163" cy="1018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6574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63818"/>
            <a:ext cx="8712967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Командиры полков</a:t>
            </a:r>
            <a:r>
              <a:rPr lang="ru-RU" sz="3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3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3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212-й стрелковый полк: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3456384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07903" y="1158527"/>
            <a:ext cx="5256583" cy="489364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Arial"/>
              </a:rPr>
              <a:t>*</a:t>
            </a:r>
            <a:r>
              <a:rPr lang="ru-RU" sz="2400" b="1" dirty="0">
                <a:solidFill>
                  <a:srgbClr val="222222"/>
                </a:solidFill>
                <a:latin typeface="Arial"/>
              </a:rPr>
              <a:t> </a:t>
            </a:r>
            <a:r>
              <a:rPr lang="ru-RU" sz="2400" b="1" dirty="0">
                <a:solidFill>
                  <a:srgbClr val="0B0080"/>
                </a:solidFill>
                <a:latin typeface="Arial"/>
                <a:hlinkClick r:id="rId4" tooltip="Борисов, Михаил Семёнович"/>
              </a:rPr>
              <a:t>Борисов Михаил Семёнович</a:t>
            </a:r>
            <a:r>
              <a:rPr lang="ru-RU" sz="2400" b="1" dirty="0">
                <a:solidFill>
                  <a:srgbClr val="222222"/>
                </a:solidFill>
                <a:latin typeface="Arial"/>
              </a:rPr>
              <a:t>, </a:t>
            </a:r>
            <a:endParaRPr lang="ru-RU" sz="2400" b="1" dirty="0" smtClean="0">
              <a:solidFill>
                <a:srgbClr val="222222"/>
              </a:solidFill>
              <a:latin typeface="Arial"/>
            </a:endParaRPr>
          </a:p>
          <a:p>
            <a:r>
              <a:rPr lang="ru-RU" sz="2400" b="1" dirty="0" err="1" smtClean="0">
                <a:solidFill>
                  <a:srgbClr val="222222"/>
                </a:solidFill>
                <a:latin typeface="Arial"/>
              </a:rPr>
              <a:t>гв</a:t>
            </a:r>
            <a:r>
              <a:rPr lang="ru-RU" sz="2400" b="1" dirty="0">
                <a:solidFill>
                  <a:srgbClr val="222222"/>
                </a:solidFill>
                <a:latin typeface="Arial"/>
              </a:rPr>
              <a:t>. полковник </a:t>
            </a:r>
            <a:endParaRPr lang="ru-RU" sz="2400" b="1" dirty="0" smtClean="0">
              <a:solidFill>
                <a:srgbClr val="222222"/>
              </a:solidFill>
              <a:latin typeface="Arial"/>
            </a:endParaRPr>
          </a:p>
          <a:p>
            <a:r>
              <a:rPr lang="ru-RU" sz="2400" b="1" dirty="0" smtClean="0">
                <a:solidFill>
                  <a:srgbClr val="222222"/>
                </a:solidFill>
                <a:latin typeface="Arial"/>
              </a:rPr>
              <a:t>(</a:t>
            </a:r>
            <a:r>
              <a:rPr lang="ru-RU" sz="2400" b="1" dirty="0">
                <a:solidFill>
                  <a:srgbClr val="222222"/>
                </a:solidFill>
                <a:latin typeface="Arial"/>
              </a:rPr>
              <a:t>01.03.1943 — погиб 09.02.1944)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>
                <a:solidFill>
                  <a:srgbClr val="222222"/>
                </a:solidFill>
                <a:latin typeface="Arial"/>
              </a:rPr>
              <a:t>* Чусовитин Иосиф Антонович, </a:t>
            </a:r>
            <a:r>
              <a:rPr lang="ru-RU" sz="2400" b="1" dirty="0" err="1">
                <a:solidFill>
                  <a:srgbClr val="222222"/>
                </a:solidFill>
                <a:latin typeface="Arial"/>
              </a:rPr>
              <a:t>гв</a:t>
            </a:r>
            <a:r>
              <a:rPr lang="ru-RU" sz="2400" b="1" dirty="0">
                <a:solidFill>
                  <a:srgbClr val="222222"/>
                </a:solidFill>
                <a:latin typeface="Arial"/>
              </a:rPr>
              <a:t>. полковник </a:t>
            </a:r>
            <a:endParaRPr lang="ru-RU" sz="2400" b="1" dirty="0" smtClean="0">
              <a:solidFill>
                <a:srgbClr val="222222"/>
              </a:solidFill>
              <a:latin typeface="Arial"/>
            </a:endParaRPr>
          </a:p>
          <a:p>
            <a:r>
              <a:rPr lang="ru-RU" sz="2400" b="1" dirty="0" smtClean="0">
                <a:solidFill>
                  <a:srgbClr val="222222"/>
                </a:solidFill>
                <a:latin typeface="Arial"/>
              </a:rPr>
              <a:t>(</a:t>
            </a:r>
            <a:r>
              <a:rPr lang="ru-RU" sz="2400" b="1" dirty="0">
                <a:solidFill>
                  <a:srgbClr val="222222"/>
                </a:solidFill>
                <a:latin typeface="Arial"/>
              </a:rPr>
              <a:t>28.02.1944 — 28.11.1944)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>
                <a:solidFill>
                  <a:srgbClr val="222222"/>
                </a:solidFill>
                <a:latin typeface="Arial"/>
              </a:rPr>
              <a:t>* и. о., Тригубенко Михаил Фёдорович, </a:t>
            </a:r>
            <a:endParaRPr lang="ru-RU" sz="2400" b="1" dirty="0" smtClean="0">
              <a:solidFill>
                <a:srgbClr val="222222"/>
              </a:solidFill>
              <a:latin typeface="Arial"/>
            </a:endParaRPr>
          </a:p>
          <a:p>
            <a:r>
              <a:rPr lang="ru-RU" sz="2400" b="1" dirty="0" err="1" smtClean="0">
                <a:solidFill>
                  <a:srgbClr val="222222"/>
                </a:solidFill>
                <a:latin typeface="Arial"/>
              </a:rPr>
              <a:t>гв</a:t>
            </a:r>
            <a:r>
              <a:rPr lang="ru-RU" sz="2400" b="1" dirty="0">
                <a:solidFill>
                  <a:srgbClr val="222222"/>
                </a:solidFill>
                <a:latin typeface="Arial"/>
              </a:rPr>
              <a:t>. подполковник (декабрь 1944)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>
                <a:solidFill>
                  <a:srgbClr val="222222"/>
                </a:solidFill>
                <a:latin typeface="Arial"/>
              </a:rPr>
              <a:t>* Воробьёв Афанасий </a:t>
            </a:r>
            <a:r>
              <a:rPr lang="ru-RU" sz="2400" b="1" dirty="0" err="1">
                <a:solidFill>
                  <a:srgbClr val="222222"/>
                </a:solidFill>
                <a:latin typeface="Arial"/>
              </a:rPr>
              <a:t>Прокофьевич</a:t>
            </a:r>
            <a:r>
              <a:rPr lang="ru-RU" sz="2400" b="1" dirty="0">
                <a:solidFill>
                  <a:srgbClr val="222222"/>
                </a:solidFill>
                <a:latin typeface="Arial"/>
              </a:rPr>
              <a:t>, </a:t>
            </a:r>
            <a:endParaRPr lang="ru-RU" sz="2400" b="1" dirty="0" smtClean="0">
              <a:solidFill>
                <a:srgbClr val="222222"/>
              </a:solidFill>
              <a:latin typeface="Arial"/>
            </a:endParaRPr>
          </a:p>
          <a:p>
            <a:r>
              <a:rPr lang="ru-RU" sz="2400" b="1" dirty="0" err="1" smtClean="0">
                <a:solidFill>
                  <a:srgbClr val="222222"/>
                </a:solidFill>
                <a:latin typeface="Arial"/>
              </a:rPr>
              <a:t>гв</a:t>
            </a:r>
            <a:r>
              <a:rPr lang="ru-RU" sz="2400" b="1" dirty="0">
                <a:solidFill>
                  <a:srgbClr val="222222"/>
                </a:solidFill>
                <a:latin typeface="Arial"/>
              </a:rPr>
              <a:t>. подполковник, </a:t>
            </a:r>
            <a:r>
              <a:rPr lang="ru-RU" sz="2400" b="1" dirty="0" err="1">
                <a:solidFill>
                  <a:srgbClr val="222222"/>
                </a:solidFill>
                <a:latin typeface="Arial"/>
              </a:rPr>
              <a:t>гв</a:t>
            </a:r>
            <a:r>
              <a:rPr lang="ru-RU" sz="2400" b="1" dirty="0">
                <a:solidFill>
                  <a:srgbClr val="222222"/>
                </a:solidFill>
                <a:latin typeface="Arial"/>
              </a:rPr>
              <a:t>. полковник (09.01.1945 — май 1946)</a:t>
            </a:r>
            <a:endParaRPr lang="ru-RU" sz="2400" b="1" dirty="0"/>
          </a:p>
        </p:txBody>
      </p:sp>
      <p:pic>
        <p:nvPicPr>
          <p:cNvPr id="2" name="Voennye_pesni_41_45_godov_Poslednij_boj__(44outdoors.com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end="131760.644"/>
                </p14:media>
              </p:ext>
            </p:extLst>
          </p:nvPr>
        </p:nvPicPr>
        <p:blipFill>
          <a:blip r:embed="rId6" cstate="email"/>
          <a:stretch>
            <a:fillRect/>
          </a:stretch>
        </p:blipFill>
        <p:spPr>
          <a:xfrm>
            <a:off x="467544" y="2976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2043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2388"/>
            <a:ext cx="9753600" cy="675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voennye-pesni-1941-1945_-_smuglyanka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end="151656.5312"/>
                </p14:media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251520" y="265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379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1" y="188640"/>
            <a:ext cx="8640960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231-й стрелковый полк: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964" y="1700808"/>
            <a:ext cx="3368557" cy="424847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51921" y="948482"/>
            <a:ext cx="5040560" cy="60016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Arial"/>
              </a:rPr>
              <a:t> </a:t>
            </a:r>
            <a:r>
              <a:rPr lang="ru-RU" sz="2400" b="1" dirty="0">
                <a:solidFill>
                  <a:srgbClr val="0B0080"/>
                </a:solidFill>
                <a:latin typeface="Arial"/>
                <a:hlinkClick r:id="rId4" tooltip="Маковецкий, Фёдор Ефремович"/>
              </a:rPr>
              <a:t>Маковецкий Фёдор Ефремович</a:t>
            </a:r>
            <a:r>
              <a:rPr lang="ru-RU" sz="2400" b="1" dirty="0">
                <a:solidFill>
                  <a:srgbClr val="222222"/>
                </a:solidFill>
                <a:latin typeface="Arial"/>
              </a:rPr>
              <a:t>, </a:t>
            </a:r>
            <a:endParaRPr lang="ru-RU" sz="2400" b="1" dirty="0" smtClean="0">
              <a:solidFill>
                <a:srgbClr val="222222"/>
              </a:solidFill>
              <a:latin typeface="Arial"/>
            </a:endParaRPr>
          </a:p>
          <a:p>
            <a:r>
              <a:rPr lang="ru-RU" sz="2400" b="1" dirty="0" err="1" smtClean="0">
                <a:solidFill>
                  <a:srgbClr val="222222"/>
                </a:solidFill>
                <a:latin typeface="Arial"/>
              </a:rPr>
              <a:t>гв</a:t>
            </a:r>
            <a:r>
              <a:rPr lang="ru-RU" sz="2400" b="1" dirty="0">
                <a:solidFill>
                  <a:srgbClr val="222222"/>
                </a:solidFill>
                <a:latin typeface="Arial"/>
              </a:rPr>
              <a:t>. подполковник </a:t>
            </a:r>
            <a:endParaRPr lang="ru-RU" sz="2400" b="1" dirty="0" smtClean="0">
              <a:solidFill>
                <a:srgbClr val="222222"/>
              </a:solidFill>
              <a:latin typeface="Arial"/>
            </a:endParaRPr>
          </a:p>
          <a:p>
            <a:r>
              <a:rPr lang="ru-RU" sz="2400" b="1" dirty="0" smtClean="0">
                <a:solidFill>
                  <a:srgbClr val="222222"/>
                </a:solidFill>
                <a:latin typeface="Arial"/>
              </a:rPr>
              <a:t>(</a:t>
            </a:r>
            <a:r>
              <a:rPr lang="ru-RU" sz="2400" b="1" dirty="0">
                <a:solidFill>
                  <a:srgbClr val="222222"/>
                </a:solidFill>
                <a:latin typeface="Arial"/>
              </a:rPr>
              <a:t>01.03.1943 — январь 1944 тяжело ранен)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>
                <a:solidFill>
                  <a:srgbClr val="222222"/>
                </a:solidFill>
                <a:latin typeface="Arial"/>
              </a:rPr>
              <a:t>* Максимов Василий Алексеевич, </a:t>
            </a:r>
            <a:r>
              <a:rPr lang="ru-RU" sz="2400" b="1" dirty="0" err="1">
                <a:solidFill>
                  <a:srgbClr val="222222"/>
                </a:solidFill>
                <a:latin typeface="Arial"/>
              </a:rPr>
              <a:t>гв</a:t>
            </a:r>
            <a:r>
              <a:rPr lang="ru-RU" sz="2400" b="1" dirty="0">
                <a:solidFill>
                  <a:srgbClr val="222222"/>
                </a:solidFill>
                <a:latin typeface="Arial"/>
              </a:rPr>
              <a:t>. подполковник (13.01.1944 — 09.01.1945)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>
                <a:solidFill>
                  <a:srgbClr val="222222"/>
                </a:solidFill>
                <a:latin typeface="Arial"/>
              </a:rPr>
              <a:t>* </a:t>
            </a:r>
            <a:r>
              <a:rPr lang="ru-RU" sz="2400" b="1" dirty="0" err="1">
                <a:solidFill>
                  <a:srgbClr val="222222"/>
                </a:solidFill>
                <a:latin typeface="Arial"/>
              </a:rPr>
              <a:t>Залялов</a:t>
            </a:r>
            <a:r>
              <a:rPr lang="ru-RU" sz="2400" b="1" dirty="0">
                <a:solidFill>
                  <a:srgbClr val="222222"/>
                </a:solidFill>
                <a:latin typeface="Arial"/>
              </a:rPr>
              <a:t> </a:t>
            </a:r>
            <a:r>
              <a:rPr lang="ru-RU" sz="2400" b="1" dirty="0" err="1">
                <a:solidFill>
                  <a:srgbClr val="222222"/>
                </a:solidFill>
                <a:latin typeface="Arial"/>
              </a:rPr>
              <a:t>Адельзян</a:t>
            </a:r>
            <a:r>
              <a:rPr lang="ru-RU" sz="2400" b="1" dirty="0">
                <a:solidFill>
                  <a:srgbClr val="222222"/>
                </a:solidFill>
                <a:latin typeface="Arial"/>
              </a:rPr>
              <a:t> </a:t>
            </a:r>
            <a:r>
              <a:rPr lang="ru-RU" sz="2400" b="1" dirty="0" err="1">
                <a:solidFill>
                  <a:srgbClr val="222222"/>
                </a:solidFill>
                <a:latin typeface="Arial"/>
              </a:rPr>
              <a:t>Хайрутдинович</a:t>
            </a:r>
            <a:r>
              <a:rPr lang="ru-RU" sz="2400" b="1" dirty="0" smtClean="0">
                <a:solidFill>
                  <a:srgbClr val="222222"/>
                </a:solidFill>
                <a:latin typeface="Arial"/>
              </a:rPr>
              <a:t>,</a:t>
            </a:r>
          </a:p>
          <a:p>
            <a:r>
              <a:rPr lang="ru-RU" sz="2400" b="1" dirty="0" smtClean="0">
                <a:solidFill>
                  <a:srgbClr val="222222"/>
                </a:solidFill>
                <a:latin typeface="Arial"/>
              </a:rPr>
              <a:t> </a:t>
            </a:r>
            <a:r>
              <a:rPr lang="ru-RU" sz="2400" b="1" dirty="0" err="1">
                <a:solidFill>
                  <a:srgbClr val="222222"/>
                </a:solidFill>
                <a:latin typeface="Arial"/>
              </a:rPr>
              <a:t>гв</a:t>
            </a:r>
            <a:r>
              <a:rPr lang="ru-RU" sz="2400" b="1" dirty="0">
                <a:solidFill>
                  <a:srgbClr val="222222"/>
                </a:solidFill>
                <a:latin typeface="Arial"/>
              </a:rPr>
              <a:t>. подполковник </a:t>
            </a:r>
            <a:endParaRPr lang="ru-RU" sz="2400" b="1" dirty="0" smtClean="0">
              <a:solidFill>
                <a:srgbClr val="222222"/>
              </a:solidFill>
              <a:latin typeface="Arial"/>
            </a:endParaRPr>
          </a:p>
          <a:p>
            <a:r>
              <a:rPr lang="ru-RU" sz="2400" b="1" dirty="0" smtClean="0">
                <a:solidFill>
                  <a:srgbClr val="222222"/>
                </a:solidFill>
                <a:latin typeface="Arial"/>
              </a:rPr>
              <a:t>(</a:t>
            </a:r>
            <a:r>
              <a:rPr lang="ru-RU" sz="2400" b="1" dirty="0">
                <a:solidFill>
                  <a:srgbClr val="222222"/>
                </a:solidFill>
                <a:latin typeface="Arial"/>
              </a:rPr>
              <a:t>09.01.1945 — 04.06.1945)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>
                <a:solidFill>
                  <a:srgbClr val="222222"/>
                </a:solidFill>
                <a:latin typeface="Arial"/>
              </a:rPr>
              <a:t>* Свириденко Георгий Михайлович, </a:t>
            </a:r>
            <a:endParaRPr lang="ru-RU" sz="2400" b="1" dirty="0" smtClean="0">
              <a:solidFill>
                <a:srgbClr val="222222"/>
              </a:solidFill>
              <a:latin typeface="Arial"/>
            </a:endParaRPr>
          </a:p>
          <a:p>
            <a:r>
              <a:rPr lang="ru-RU" sz="2400" b="1" dirty="0" err="1" smtClean="0">
                <a:solidFill>
                  <a:srgbClr val="222222"/>
                </a:solidFill>
                <a:latin typeface="Arial"/>
              </a:rPr>
              <a:t>гв</a:t>
            </a:r>
            <a:r>
              <a:rPr lang="ru-RU" sz="2400" b="1" dirty="0">
                <a:solidFill>
                  <a:srgbClr val="222222"/>
                </a:solidFill>
                <a:latin typeface="Arial"/>
              </a:rPr>
              <a:t>. подполковник </a:t>
            </a:r>
            <a:endParaRPr lang="ru-RU" sz="2400" b="1" dirty="0" smtClean="0">
              <a:solidFill>
                <a:srgbClr val="222222"/>
              </a:solidFill>
              <a:latin typeface="Arial"/>
            </a:endParaRPr>
          </a:p>
          <a:p>
            <a:r>
              <a:rPr lang="ru-RU" sz="2400" b="1" dirty="0" smtClean="0">
                <a:solidFill>
                  <a:srgbClr val="222222"/>
                </a:solidFill>
                <a:latin typeface="Arial"/>
              </a:rPr>
              <a:t>(</a:t>
            </a:r>
            <a:r>
              <a:rPr lang="ru-RU" sz="2400" b="1" dirty="0">
                <a:solidFill>
                  <a:srgbClr val="222222"/>
                </a:solidFill>
                <a:latin typeface="Arial"/>
              </a:rPr>
              <a:t>04.06.1945 — май 1946)</a:t>
            </a:r>
            <a:endParaRPr lang="ru-RU" sz="2400" b="1" dirty="0"/>
          </a:p>
        </p:txBody>
      </p:sp>
      <p:pic>
        <p:nvPicPr>
          <p:cNvPr id="2" name="voennye-pesni-1941-1945_-_toska-po-rodine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end="141944.1318"/>
                </p14:media>
              </p:ext>
            </p:extLst>
          </p:nvPr>
        </p:nvPicPr>
        <p:blipFill>
          <a:blip r:embed="rId6" cstate="email"/>
          <a:stretch>
            <a:fillRect/>
          </a:stretch>
        </p:blipFill>
        <p:spPr>
          <a:xfrm>
            <a:off x="467544" y="9484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7728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59" y="332656"/>
            <a:ext cx="9144000" cy="6353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voennye-pesni-41-45_-_dorozhka-frontovaya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end="89214.84269999999"/>
                </p14:media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151317" y="-40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2482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88640"/>
            <a:ext cx="8496944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241-й стрелковый полк: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208" y="1340768"/>
            <a:ext cx="3086664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07904" y="1340768"/>
            <a:ext cx="5112568" cy="489364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0B0080"/>
                </a:solidFill>
                <a:latin typeface="Arial"/>
                <a:hlinkClick r:id="rId4" tooltip="Бударин, Николай Петрович"/>
              </a:rPr>
              <a:t>Бударин</a:t>
            </a:r>
            <a:r>
              <a:rPr lang="ru-RU" sz="2400" b="1" dirty="0">
                <a:solidFill>
                  <a:srgbClr val="0B0080"/>
                </a:solidFill>
                <a:latin typeface="Arial"/>
                <a:hlinkClick r:id="rId4" tooltip="Бударин, Николай Петрович"/>
              </a:rPr>
              <a:t> Николай Петрович</a:t>
            </a:r>
            <a:r>
              <a:rPr lang="ru-RU" sz="2400" b="1" dirty="0">
                <a:solidFill>
                  <a:srgbClr val="222222"/>
                </a:solidFill>
                <a:latin typeface="Arial"/>
              </a:rPr>
              <a:t>, </a:t>
            </a:r>
            <a:endParaRPr lang="ru-RU" sz="2400" b="1" dirty="0" smtClean="0">
              <a:solidFill>
                <a:srgbClr val="222222"/>
              </a:solidFill>
              <a:latin typeface="Arial"/>
            </a:endParaRPr>
          </a:p>
          <a:p>
            <a:r>
              <a:rPr lang="ru-RU" sz="2400" b="1" dirty="0" err="1" smtClean="0">
                <a:solidFill>
                  <a:srgbClr val="222222"/>
                </a:solidFill>
                <a:latin typeface="Arial"/>
              </a:rPr>
              <a:t>гв</a:t>
            </a:r>
            <a:r>
              <a:rPr lang="ru-RU" sz="2400" b="1" dirty="0">
                <a:solidFill>
                  <a:srgbClr val="222222"/>
                </a:solidFill>
                <a:latin typeface="Arial"/>
              </a:rPr>
              <a:t>. подполковник </a:t>
            </a:r>
            <a:endParaRPr lang="ru-RU" sz="2400" b="1" dirty="0" smtClean="0">
              <a:solidFill>
                <a:srgbClr val="222222"/>
              </a:solidFill>
              <a:latin typeface="Arial"/>
            </a:endParaRPr>
          </a:p>
          <a:p>
            <a:r>
              <a:rPr lang="ru-RU" sz="2400" b="1" dirty="0" smtClean="0">
                <a:solidFill>
                  <a:srgbClr val="222222"/>
                </a:solidFill>
                <a:latin typeface="Arial"/>
              </a:rPr>
              <a:t>(</a:t>
            </a:r>
            <a:r>
              <a:rPr lang="ru-RU" sz="2400" b="1" dirty="0">
                <a:solidFill>
                  <a:srgbClr val="222222"/>
                </a:solidFill>
                <a:latin typeface="Arial"/>
              </a:rPr>
              <a:t>01.03.1943 — погиб 06.11.1943)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>
                <a:solidFill>
                  <a:srgbClr val="222222"/>
                </a:solidFill>
                <a:latin typeface="Arial"/>
              </a:rPr>
              <a:t>* и. о., </a:t>
            </a:r>
            <a:r>
              <a:rPr lang="ru-RU" sz="2400" b="1" dirty="0" err="1">
                <a:solidFill>
                  <a:srgbClr val="222222"/>
                </a:solidFill>
                <a:latin typeface="Arial"/>
              </a:rPr>
              <a:t>Нечай</a:t>
            </a:r>
            <a:r>
              <a:rPr lang="ru-RU" sz="2400" b="1" dirty="0">
                <a:solidFill>
                  <a:srgbClr val="222222"/>
                </a:solidFill>
                <a:latin typeface="Arial"/>
              </a:rPr>
              <a:t> Пантелей Семёнович, </a:t>
            </a:r>
            <a:r>
              <a:rPr lang="ru-RU" sz="2400" b="1" dirty="0" err="1" smtClean="0">
                <a:solidFill>
                  <a:srgbClr val="222222"/>
                </a:solidFill>
                <a:latin typeface="Arial"/>
              </a:rPr>
              <a:t>гв</a:t>
            </a:r>
            <a:r>
              <a:rPr lang="ru-RU" sz="2400" b="1" dirty="0">
                <a:solidFill>
                  <a:srgbClr val="222222"/>
                </a:solidFill>
                <a:latin typeface="Arial"/>
              </a:rPr>
              <a:t>. майор (ноябрь — декабрь 1943)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>
                <a:solidFill>
                  <a:srgbClr val="222222"/>
                </a:solidFill>
                <a:latin typeface="Arial"/>
              </a:rPr>
              <a:t>* Мирошниченко Леонид Григорьевич, </a:t>
            </a:r>
            <a:r>
              <a:rPr lang="ru-RU" sz="2400" b="1" dirty="0" err="1">
                <a:solidFill>
                  <a:srgbClr val="222222"/>
                </a:solidFill>
                <a:latin typeface="Arial"/>
              </a:rPr>
              <a:t>гв</a:t>
            </a:r>
            <a:r>
              <a:rPr lang="ru-RU" sz="2400" b="1" dirty="0">
                <a:solidFill>
                  <a:srgbClr val="222222"/>
                </a:solidFill>
                <a:latin typeface="Arial"/>
              </a:rPr>
              <a:t>. подполковник, </a:t>
            </a:r>
            <a:r>
              <a:rPr lang="ru-RU" sz="2400" b="1" dirty="0" err="1">
                <a:solidFill>
                  <a:srgbClr val="222222"/>
                </a:solidFill>
                <a:latin typeface="Arial"/>
              </a:rPr>
              <a:t>гв</a:t>
            </a:r>
            <a:r>
              <a:rPr lang="ru-RU" sz="2400" b="1" dirty="0">
                <a:solidFill>
                  <a:srgbClr val="222222"/>
                </a:solidFill>
                <a:latin typeface="Arial"/>
              </a:rPr>
              <a:t>. полковник </a:t>
            </a:r>
            <a:endParaRPr lang="ru-RU" sz="2400" b="1" dirty="0" smtClean="0">
              <a:solidFill>
                <a:srgbClr val="222222"/>
              </a:solidFill>
              <a:latin typeface="Arial"/>
            </a:endParaRPr>
          </a:p>
          <a:p>
            <a:r>
              <a:rPr lang="ru-RU" sz="2400" b="1" dirty="0" smtClean="0">
                <a:solidFill>
                  <a:srgbClr val="222222"/>
                </a:solidFill>
                <a:latin typeface="Arial"/>
              </a:rPr>
              <a:t>(</a:t>
            </a:r>
            <a:r>
              <a:rPr lang="ru-RU" sz="2400" b="1" dirty="0">
                <a:solidFill>
                  <a:srgbClr val="222222"/>
                </a:solidFill>
                <a:latin typeface="Arial"/>
              </a:rPr>
              <a:t>декабрь 1943 — 22.11.1944)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>
                <a:solidFill>
                  <a:srgbClr val="222222"/>
                </a:solidFill>
                <a:latin typeface="Arial"/>
              </a:rPr>
              <a:t>* </a:t>
            </a:r>
            <a:r>
              <a:rPr lang="ru-RU" sz="2400" b="1" dirty="0" err="1">
                <a:solidFill>
                  <a:srgbClr val="222222"/>
                </a:solidFill>
                <a:latin typeface="Arial"/>
              </a:rPr>
              <a:t>Волошаненко</a:t>
            </a:r>
            <a:r>
              <a:rPr lang="ru-RU" sz="2400" b="1" dirty="0">
                <a:solidFill>
                  <a:srgbClr val="222222"/>
                </a:solidFill>
                <a:latin typeface="Arial"/>
              </a:rPr>
              <a:t> Александр Васильевич, </a:t>
            </a:r>
            <a:r>
              <a:rPr lang="ru-RU" sz="2400" b="1" dirty="0" err="1">
                <a:solidFill>
                  <a:srgbClr val="222222"/>
                </a:solidFill>
                <a:latin typeface="Arial"/>
              </a:rPr>
              <a:t>гв</a:t>
            </a:r>
            <a:r>
              <a:rPr lang="ru-RU" sz="2400" b="1" dirty="0">
                <a:solidFill>
                  <a:srgbClr val="222222"/>
                </a:solidFill>
                <a:latin typeface="Arial"/>
              </a:rPr>
              <a:t>. подполковник (22.11.1944 — май 1946)</a:t>
            </a:r>
            <a:endParaRPr lang="ru-RU" sz="2400" b="1" dirty="0"/>
          </a:p>
        </p:txBody>
      </p:sp>
      <p:pic>
        <p:nvPicPr>
          <p:cNvPr id="2" name="pesni-voennyh-let_-_zhdi-menya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end="122339.3824"/>
                </p14:media>
              </p:ext>
            </p:extLst>
          </p:nvPr>
        </p:nvPicPr>
        <p:blipFill>
          <a:blip r:embed="rId6" cstate="email"/>
          <a:stretch>
            <a:fillRect/>
          </a:stretch>
        </p:blipFill>
        <p:spPr>
          <a:xfrm>
            <a:off x="381334" y="8349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3736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188640"/>
            <a:ext cx="8424936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159-й артполк: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3240360" cy="4518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91880" y="1194995"/>
            <a:ext cx="5328591" cy="563231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Arial"/>
              </a:rPr>
              <a:t> </a:t>
            </a:r>
            <a:r>
              <a:rPr lang="ru-RU" sz="2400" b="1" dirty="0">
                <a:solidFill>
                  <a:srgbClr val="0B0080"/>
                </a:solidFill>
                <a:latin typeface="Arial"/>
                <a:hlinkClick r:id="rId4" tooltip="Лёвкин, Никанор Александрович"/>
              </a:rPr>
              <a:t>Лёвкин Никанор Александрович</a:t>
            </a:r>
            <a:r>
              <a:rPr lang="ru-RU" sz="2400" b="1" dirty="0">
                <a:solidFill>
                  <a:srgbClr val="222222"/>
                </a:solidFill>
                <a:latin typeface="Arial"/>
              </a:rPr>
              <a:t>, </a:t>
            </a:r>
            <a:r>
              <a:rPr lang="ru-RU" sz="2400" b="1" dirty="0" err="1">
                <a:solidFill>
                  <a:srgbClr val="222222"/>
                </a:solidFill>
                <a:latin typeface="Arial"/>
              </a:rPr>
              <a:t>гв</a:t>
            </a:r>
            <a:r>
              <a:rPr lang="ru-RU" sz="2400" b="1" dirty="0">
                <a:solidFill>
                  <a:srgbClr val="222222"/>
                </a:solidFill>
                <a:latin typeface="Arial"/>
              </a:rPr>
              <a:t>. подполковник </a:t>
            </a:r>
            <a:endParaRPr lang="ru-RU" sz="2400" b="1" dirty="0" smtClean="0">
              <a:solidFill>
                <a:srgbClr val="222222"/>
              </a:solidFill>
              <a:latin typeface="Arial"/>
            </a:endParaRPr>
          </a:p>
          <a:p>
            <a:r>
              <a:rPr lang="ru-RU" sz="2400" b="1" dirty="0" smtClean="0">
                <a:solidFill>
                  <a:srgbClr val="222222"/>
                </a:solidFill>
                <a:latin typeface="Arial"/>
              </a:rPr>
              <a:t>(</a:t>
            </a:r>
            <a:r>
              <a:rPr lang="ru-RU" sz="2400" b="1" dirty="0">
                <a:solidFill>
                  <a:srgbClr val="222222"/>
                </a:solidFill>
                <a:latin typeface="Arial"/>
              </a:rPr>
              <a:t>01.03.1943 — ноябрь 1943)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>
                <a:solidFill>
                  <a:srgbClr val="222222"/>
                </a:solidFill>
                <a:latin typeface="Arial"/>
              </a:rPr>
              <a:t>* </a:t>
            </a:r>
            <a:r>
              <a:rPr lang="ru-RU" sz="2400" b="1" dirty="0" err="1">
                <a:solidFill>
                  <a:srgbClr val="222222"/>
                </a:solidFill>
                <a:latin typeface="Arial"/>
              </a:rPr>
              <a:t>Рылков</a:t>
            </a:r>
            <a:r>
              <a:rPr lang="ru-RU" sz="2400" b="1" dirty="0">
                <a:solidFill>
                  <a:srgbClr val="222222"/>
                </a:solidFill>
                <a:latin typeface="Arial"/>
              </a:rPr>
              <a:t> Павел Петрович, </a:t>
            </a:r>
            <a:endParaRPr lang="ru-RU" sz="2400" b="1" dirty="0" smtClean="0">
              <a:solidFill>
                <a:srgbClr val="222222"/>
              </a:solidFill>
              <a:latin typeface="Arial"/>
            </a:endParaRPr>
          </a:p>
          <a:p>
            <a:r>
              <a:rPr lang="ru-RU" sz="2400" b="1" dirty="0" err="1" smtClean="0">
                <a:solidFill>
                  <a:srgbClr val="222222"/>
                </a:solidFill>
                <a:latin typeface="Arial"/>
              </a:rPr>
              <a:t>гв</a:t>
            </a:r>
            <a:r>
              <a:rPr lang="ru-RU" sz="2400" b="1" dirty="0">
                <a:solidFill>
                  <a:srgbClr val="222222"/>
                </a:solidFill>
                <a:latin typeface="Arial"/>
              </a:rPr>
              <a:t>. подполковник, </a:t>
            </a:r>
            <a:r>
              <a:rPr lang="ru-RU" sz="2400" b="1" dirty="0" err="1">
                <a:solidFill>
                  <a:srgbClr val="222222"/>
                </a:solidFill>
                <a:latin typeface="Arial"/>
              </a:rPr>
              <a:t>гв</a:t>
            </a:r>
            <a:r>
              <a:rPr lang="ru-RU" sz="2400" b="1" dirty="0">
                <a:solidFill>
                  <a:srgbClr val="222222"/>
                </a:solidFill>
                <a:latin typeface="Arial"/>
              </a:rPr>
              <a:t>. полковник (декабрь 1943 — 17 февраля 1945 тяжело ранен)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>
                <a:solidFill>
                  <a:srgbClr val="222222"/>
                </a:solidFill>
                <a:latin typeface="Arial"/>
              </a:rPr>
              <a:t>* Субботин, </a:t>
            </a:r>
            <a:r>
              <a:rPr lang="ru-RU" sz="2400" b="1" dirty="0" err="1">
                <a:solidFill>
                  <a:srgbClr val="222222"/>
                </a:solidFill>
                <a:latin typeface="Arial"/>
              </a:rPr>
              <a:t>гв</a:t>
            </a:r>
            <a:r>
              <a:rPr lang="ru-RU" sz="2400" b="1" dirty="0">
                <a:solidFill>
                  <a:srgbClr val="222222"/>
                </a:solidFill>
                <a:latin typeface="Arial"/>
              </a:rPr>
              <a:t>. подполковник (февраль — март 1945)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>
                <a:solidFill>
                  <a:srgbClr val="222222"/>
                </a:solidFill>
                <a:latin typeface="Arial"/>
              </a:rPr>
              <a:t>* Коротких, </a:t>
            </a:r>
            <a:r>
              <a:rPr lang="ru-RU" sz="2400" b="1" dirty="0" err="1">
                <a:solidFill>
                  <a:srgbClr val="222222"/>
                </a:solidFill>
                <a:latin typeface="Arial"/>
              </a:rPr>
              <a:t>гв</a:t>
            </a:r>
            <a:r>
              <a:rPr lang="ru-RU" sz="2400" b="1" dirty="0">
                <a:solidFill>
                  <a:srgbClr val="222222"/>
                </a:solidFill>
                <a:latin typeface="Arial"/>
              </a:rPr>
              <a:t>. подполковник (апрель — 5 октября 1945)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>
                <a:solidFill>
                  <a:srgbClr val="222222"/>
                </a:solidFill>
                <a:latin typeface="Arial"/>
              </a:rPr>
              <a:t>* </a:t>
            </a:r>
            <a:r>
              <a:rPr lang="ru-RU" sz="2400" b="1" dirty="0" err="1">
                <a:solidFill>
                  <a:srgbClr val="222222"/>
                </a:solidFill>
                <a:latin typeface="Arial"/>
              </a:rPr>
              <a:t>Загорулько</a:t>
            </a:r>
            <a:r>
              <a:rPr lang="ru-RU" sz="2400" b="1" dirty="0">
                <a:solidFill>
                  <a:srgbClr val="222222"/>
                </a:solidFill>
                <a:latin typeface="Arial"/>
              </a:rPr>
              <a:t> Григорий Александрович, </a:t>
            </a:r>
            <a:endParaRPr lang="ru-RU" sz="2400" b="1" dirty="0" smtClean="0">
              <a:solidFill>
                <a:srgbClr val="222222"/>
              </a:solidFill>
              <a:latin typeface="Arial"/>
            </a:endParaRPr>
          </a:p>
          <a:p>
            <a:r>
              <a:rPr lang="ru-RU" sz="2400" b="1" dirty="0" err="1" smtClean="0">
                <a:solidFill>
                  <a:srgbClr val="222222"/>
                </a:solidFill>
                <a:latin typeface="Arial"/>
              </a:rPr>
              <a:t>гв</a:t>
            </a:r>
            <a:r>
              <a:rPr lang="ru-RU" sz="2400" b="1" dirty="0">
                <a:solidFill>
                  <a:srgbClr val="222222"/>
                </a:solidFill>
                <a:latin typeface="Arial"/>
              </a:rPr>
              <a:t>. подполковник </a:t>
            </a:r>
            <a:endParaRPr lang="ru-RU" sz="2400" b="1" dirty="0" smtClean="0">
              <a:solidFill>
                <a:srgbClr val="222222"/>
              </a:solidFill>
              <a:latin typeface="Arial"/>
            </a:endParaRPr>
          </a:p>
          <a:p>
            <a:r>
              <a:rPr lang="ru-RU" sz="2400" b="1" dirty="0" smtClean="0">
                <a:solidFill>
                  <a:srgbClr val="222222"/>
                </a:solidFill>
                <a:latin typeface="Arial"/>
              </a:rPr>
              <a:t>(</a:t>
            </a:r>
            <a:r>
              <a:rPr lang="ru-RU" sz="2400" b="1" dirty="0">
                <a:solidFill>
                  <a:srgbClr val="222222"/>
                </a:solidFill>
                <a:latin typeface="Arial"/>
              </a:rPr>
              <a:t>5.10.1945 — май 1946)</a:t>
            </a:r>
            <a:endParaRPr lang="ru-RU" sz="2400" b="1" dirty="0"/>
          </a:p>
        </p:txBody>
      </p:sp>
      <p:pic>
        <p:nvPicPr>
          <p:cNvPr id="2" name="voennye-pesni-1941-1945_-_toska-po-rodine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end="158568.2182"/>
                </p14:media>
              </p:ext>
            </p:extLst>
          </p:nvPr>
        </p:nvPicPr>
        <p:blipFill>
          <a:blip r:embed="rId6" cstate="email"/>
          <a:stretch>
            <a:fillRect/>
          </a:stretch>
        </p:blipFill>
        <p:spPr>
          <a:xfrm>
            <a:off x="395536" y="1031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975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В лесу прифронтовом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end="119173.7985"/>
                </p14:media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251520" y="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8158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7663" y="21892"/>
            <a:ext cx="8280920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222222"/>
                </a:solidFill>
                <a:latin typeface="Arial"/>
              </a:rPr>
              <a:t>84-й ОИПТД: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222222"/>
                </a:solidFill>
                <a:latin typeface="Arial"/>
              </a:rPr>
              <a:t>* Ясько Иван Кондратьевич, </a:t>
            </a:r>
            <a:endParaRPr lang="ru-RU" sz="3600" dirty="0" smtClean="0">
              <a:solidFill>
                <a:srgbClr val="222222"/>
              </a:solidFill>
              <a:latin typeface="Arial"/>
            </a:endParaRPr>
          </a:p>
          <a:p>
            <a:pPr algn="ctr"/>
            <a:r>
              <a:rPr lang="ru-RU" sz="3600" dirty="0" err="1" smtClean="0">
                <a:solidFill>
                  <a:srgbClr val="222222"/>
                </a:solidFill>
                <a:latin typeface="Arial"/>
              </a:rPr>
              <a:t>гв</a:t>
            </a:r>
            <a:r>
              <a:rPr lang="ru-RU" sz="3600" dirty="0">
                <a:solidFill>
                  <a:srgbClr val="222222"/>
                </a:solidFill>
                <a:latin typeface="Arial"/>
              </a:rPr>
              <a:t>. майор (1943 — май 1946)</a:t>
            </a:r>
            <a:endParaRPr lang="ru-RU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9191" y="1664684"/>
            <a:ext cx="7557864" cy="519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Voennye_pesni_1941_1945_godov_Procshanie_Slavyanki__(44outdoors.com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end="137197.8393"/>
                </p14:media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534391" y="2894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6870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646330"/>
            <a:ext cx="7340600" cy="588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0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Командование 87-го </a:t>
            </a:r>
            <a:r>
              <a:rPr lang="ru-RU" b="1" dirty="0" err="1"/>
              <a:t>гв.ОСапБ</a:t>
            </a:r>
            <a:r>
              <a:rPr lang="ru-RU" b="1" dirty="0"/>
              <a:t>. В центре майор Фиошин Л.Н., </a:t>
            </a:r>
            <a:endParaRPr lang="ru-RU" b="1" dirty="0" smtClean="0"/>
          </a:p>
          <a:p>
            <a:pPr algn="ctr"/>
            <a:r>
              <a:rPr lang="ru-RU" b="1" dirty="0" smtClean="0"/>
              <a:t>слева </a:t>
            </a:r>
            <a:r>
              <a:rPr lang="ru-RU" b="1" dirty="0"/>
              <a:t>Сироткин Ю.И. 1945</a:t>
            </a:r>
          </a:p>
        </p:txBody>
      </p:sp>
    </p:spTree>
    <p:extLst>
      <p:ext uri="{BB962C8B-B14F-4D97-AF65-F5344CB8AC3E}">
        <p14:creationId xmlns:p14="http://schemas.microsoft.com/office/powerpoint/2010/main" xmlns="" val="1535473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979966"/>
            <a:ext cx="8133928" cy="5878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188640"/>
            <a:ext cx="7989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585-й (80) Медико-санитарный батальон. 1944</a:t>
            </a:r>
          </a:p>
        </p:txBody>
      </p:sp>
    </p:spTree>
    <p:extLst>
      <p:ext uri="{BB962C8B-B14F-4D97-AF65-F5344CB8AC3E}">
        <p14:creationId xmlns:p14="http://schemas.microsoft.com/office/powerpoint/2010/main" xmlns="" val="446032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536" y="1128713"/>
            <a:ext cx="8352928" cy="5396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89766" y="188640"/>
            <a:ext cx="77765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ИСКАТЕЛИ - ОРЛОВСКАЯ ОБЛАСТЬ</a:t>
            </a:r>
            <a:endParaRPr lang="ru-RU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7393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819275"/>
            <a:ext cx="4211960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139952" y="1817440"/>
            <a:ext cx="5004048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874463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РУКОВОДИТЕЛИ, ВЕТЕРАНЫ,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УЧАЩИЕСЯ ПТУ №8 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352928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85660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496944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30384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СТАЛИНГРАДская</a:t>
            </a:r>
            <a:r>
              <a:rPr lang="ru-RU" sz="32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битва</a:t>
            </a:r>
            <a:endParaRPr lang="ru-RU" sz="3200" b="1" cap="all" spc="0" dirty="0">
              <a:ln w="9000" cmpd="sng">
                <a:solidFill>
                  <a:srgbClr val="FF0000"/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412776"/>
            <a:ext cx="653447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Дивизия образована на основе </a:t>
            </a:r>
            <a:endParaRPr lang="ru-RU" sz="2000" dirty="0" smtClean="0"/>
          </a:p>
          <a:p>
            <a:r>
              <a:rPr lang="ru-RU" sz="2000" dirty="0" smtClean="0"/>
              <a:t>95-й </a:t>
            </a:r>
            <a:r>
              <a:rPr lang="ru-RU" sz="2000" dirty="0"/>
              <a:t>стрелковой дивизии (2-го формирования</a:t>
            </a:r>
            <a:r>
              <a:rPr lang="ru-RU" sz="2000" dirty="0" smtClean="0"/>
              <a:t>),</a:t>
            </a:r>
          </a:p>
          <a:p>
            <a:r>
              <a:rPr lang="ru-RU" sz="2000" dirty="0" smtClean="0"/>
              <a:t> </a:t>
            </a:r>
            <a:r>
              <a:rPr lang="ru-RU" sz="2000" dirty="0"/>
              <a:t>которая после </a:t>
            </a:r>
            <a:r>
              <a:rPr lang="ru-RU" sz="2000" dirty="0" smtClean="0"/>
              <a:t>окончания</a:t>
            </a:r>
            <a:r>
              <a:rPr lang="ru-RU" sz="2000" dirty="0"/>
              <a:t> Сталинградской битвы </a:t>
            </a:r>
            <a:endParaRPr lang="ru-RU" sz="2000" dirty="0" smtClean="0"/>
          </a:p>
          <a:p>
            <a:r>
              <a:rPr lang="ru-RU" sz="2000" dirty="0" smtClean="0"/>
              <a:t>была </a:t>
            </a:r>
            <a:r>
              <a:rPr lang="ru-RU" sz="2000" dirty="0"/>
              <a:t>выведена на пополнение и переформирование</a:t>
            </a:r>
            <a:r>
              <a:rPr lang="ru-RU" sz="2000" dirty="0" smtClean="0"/>
              <a:t>,</a:t>
            </a:r>
          </a:p>
          <a:p>
            <a:r>
              <a:rPr lang="ru-RU" sz="2000" dirty="0" smtClean="0"/>
              <a:t> </a:t>
            </a:r>
            <a:r>
              <a:rPr lang="ru-RU" sz="2000" dirty="0"/>
              <a:t>и 17 февраля прибыла в район Курска. </a:t>
            </a:r>
            <a:endParaRPr lang="ru-RU" sz="2000" dirty="0" smtClean="0"/>
          </a:p>
          <a:p>
            <a:r>
              <a:rPr lang="ru-RU" sz="2000" dirty="0" smtClean="0"/>
              <a:t>Приказом </a:t>
            </a:r>
            <a:r>
              <a:rPr lang="ru-RU" sz="2000" dirty="0"/>
              <a:t>НКО № 104 от 1 марта 1943 </a:t>
            </a:r>
            <a:r>
              <a:rPr lang="ru-RU" sz="2000" dirty="0" smtClean="0"/>
              <a:t>года</a:t>
            </a:r>
          </a:p>
          <a:p>
            <a:r>
              <a:rPr lang="ru-RU" sz="2000" baseline="30000" dirty="0" smtClean="0"/>
              <a:t> </a:t>
            </a:r>
            <a:r>
              <a:rPr lang="ru-RU" sz="2000" dirty="0" smtClean="0"/>
              <a:t>за</a:t>
            </a:r>
            <a:r>
              <a:rPr lang="ru-RU" sz="2000" dirty="0"/>
              <a:t> оборону Сталинграда дивизии присвоено наименование гвардейской — она становится </a:t>
            </a:r>
            <a:endParaRPr lang="ru-RU" sz="2000" dirty="0" smtClean="0"/>
          </a:p>
          <a:p>
            <a:r>
              <a:rPr lang="ru-RU" sz="2000" dirty="0" smtClean="0"/>
              <a:t>75-й </a:t>
            </a:r>
            <a:r>
              <a:rPr lang="ru-RU" sz="2000" dirty="0"/>
              <a:t>гвардейской стрелковой дивизией </a:t>
            </a:r>
            <a:r>
              <a:rPr lang="ru-RU" sz="2000" dirty="0" smtClean="0"/>
              <a:t>. </a:t>
            </a:r>
          </a:p>
          <a:p>
            <a:r>
              <a:rPr lang="ru-RU" sz="2000" dirty="0" smtClean="0"/>
              <a:t>Солдаты дивизии защищали Мамаев курган, </a:t>
            </a:r>
          </a:p>
          <a:p>
            <a:r>
              <a:rPr lang="ru-RU" sz="2000" dirty="0" smtClean="0"/>
              <a:t>заводы: «Баррикады», «Красный Октябрь», «СТЗ». </a:t>
            </a:r>
          </a:p>
        </p:txBody>
      </p:sp>
      <p:pic>
        <p:nvPicPr>
          <p:cNvPr id="84994" name="Picture 2" descr="https://upload.wikimedia.org/wikipedia/ru/thumb/6/69/%D0%92%D0%BE%D0%B8%D0%BD%D1%8B_75-%D0%B9_%D0%B3%D0%B2%D0%B0%D1%80%D0%B4%D0%B5%D0%B9%D1%81%D0%BA%D0%BE%D0%B9_%D1%81%D1%82%D1%80%D0%B5%D0%BB%D0%BA%D0%BE%D0%B2%D0%BE%D0%B9_%D0%B4%D0%B8%D0%B2%D0%B8%D0%B7%D0%B8%D0%B8_%D0%BF%D1%80%D0%B8%D0%BD%D0%B8%D0%BC%D0%B0%D1%8E%D1%82_%D0%B3%D0%B2%D0%B0%D1%80%D0%B4%D0%B5%D0%B9%D1%81%D0%BA%D1%83%D1%8E_%D0%BA%D0%BB%D1%8F%D1%82%D0%B2%D1%83._1943.jpg/290px-%D0%92%D0%BE%D0%B8%D0%BD%D1%8B_75-%D0%B9_%D0%B3%D0%B2%D0%B0%D1%80%D0%B4%D0%B5%D0%B9%D1%81%D0%BA%D0%BE%D0%B9_%D1%81%D1%82%D1%80%D0%B5%D0%BB%D0%BA%D0%BE%D0%B2%D0%BE%D0%B9_%D0%B4%D0%B8%D0%B2%D0%B8%D0%B7%D0%B8%D0%B8_%D0%BF%D1%80%D0%B8%D0%BD%D0%B8%D0%BC%D0%B0%D1%8E%D1%82_%D0%B3%D0%B2%D0%B0%D1%80%D0%B4%D0%B5%D0%B9%D1%81%D0%BA%D1%83%D1%8E_%D0%BA%D0%BB%D1%8F%D1%82%D0%B2%D1%83._194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588223" y="1628800"/>
            <a:ext cx="2490727" cy="256822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588224" y="4037882"/>
            <a:ext cx="2490727" cy="258532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Воины дивизии принимают гвардейскую клятву. У знамени генерал-майор 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err="1" smtClean="0">
                <a:solidFill>
                  <a:schemeClr val="tx1"/>
                </a:solidFill>
                <a:hlinkClick r:id="rId3" tooltip="Горишний, Василий Акимович"/>
              </a:rPr>
              <a:t>Горишний</a:t>
            </a:r>
            <a:r>
              <a:rPr lang="ru-RU" dirty="0" smtClean="0">
                <a:solidFill>
                  <a:schemeClr val="tx1"/>
                </a:solidFill>
                <a:hlinkClick r:id="rId3" tooltip="Горишний, Василий Акимович"/>
              </a:rPr>
              <a:t> </a:t>
            </a:r>
            <a:r>
              <a:rPr lang="ru-RU" dirty="0">
                <a:solidFill>
                  <a:schemeClr val="tx1"/>
                </a:solidFill>
                <a:hlinkClick r:id="rId3" tooltip="Горишний, Василий Акимович"/>
              </a:rPr>
              <a:t>В. А.</a:t>
            </a:r>
            <a:r>
              <a:rPr lang="ru-RU" dirty="0">
                <a:solidFill>
                  <a:schemeClr val="tx1"/>
                </a:solidFill>
              </a:rPr>
              <a:t>,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слева</a:t>
            </a:r>
            <a:r>
              <a:rPr lang="ru-RU" dirty="0">
                <a:solidFill>
                  <a:schemeClr val="tx1"/>
                </a:solidFill>
              </a:rPr>
              <a:t> — полковник 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  <a:hlinkClick r:id="rId4" tooltip="Власенко, Илья Архипович"/>
              </a:rPr>
              <a:t>Власенко </a:t>
            </a:r>
            <a:r>
              <a:rPr lang="ru-RU" dirty="0">
                <a:solidFill>
                  <a:schemeClr val="tx1"/>
                </a:solidFill>
                <a:hlinkClick r:id="rId4" tooltip="Власенко, Илья Архипович"/>
              </a:rPr>
              <a:t>И. </a:t>
            </a:r>
            <a:r>
              <a:rPr lang="ru-RU" dirty="0" smtClean="0">
                <a:solidFill>
                  <a:schemeClr val="tx1"/>
                </a:solidFill>
                <a:hlinkClick r:id="rId4" tooltip="Власенко, Илья Архипович"/>
              </a:rPr>
              <a:t>А.</a:t>
            </a:r>
            <a:r>
              <a:rPr lang="ru-RU" dirty="0">
                <a:solidFill>
                  <a:schemeClr val="tx1"/>
                </a:solidFill>
              </a:rPr>
              <a:t> </a:t>
            </a:r>
            <a:r>
              <a:rPr lang="ru-RU" dirty="0" smtClean="0">
                <a:solidFill>
                  <a:schemeClr val="tx1"/>
                </a:solidFill>
              </a:rPr>
              <a:t> 1943 </a:t>
            </a:r>
            <a:r>
              <a:rPr lang="ru-RU" dirty="0">
                <a:solidFill>
                  <a:schemeClr val="tx1"/>
                </a:solidFill>
              </a:rPr>
              <a:t>год.</a:t>
            </a:r>
          </a:p>
        </p:txBody>
      </p:sp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" y="620688"/>
            <a:ext cx="91440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курская битва</a:t>
            </a:r>
            <a:endParaRPr lang="ru-RU" sz="3200" b="1" cap="all" spc="0" dirty="0">
              <a:ln w="9000" cmpd="sng">
                <a:solidFill>
                  <a:srgbClr val="FF0000"/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92696"/>
            <a:ext cx="88924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За боевые действия на </a:t>
            </a:r>
            <a:r>
              <a:rPr lang="ru-RU" sz="2400" dirty="0">
                <a:hlinkClick r:id="rId2" tooltip="Курская дуга"/>
              </a:rPr>
              <a:t>Курской </a:t>
            </a:r>
            <a:r>
              <a:rPr lang="ru-RU" sz="2400" dirty="0" smtClean="0">
                <a:hlinkClick r:id="rId2" tooltip="Курская дуга"/>
              </a:rPr>
              <a:t>дуге</a:t>
            </a:r>
            <a:r>
              <a:rPr lang="ru-RU" sz="2400" dirty="0" smtClean="0"/>
              <a:t>  - </a:t>
            </a:r>
            <a:r>
              <a:rPr lang="ru-RU" sz="2400" b="1" dirty="0" smtClean="0"/>
              <a:t>Орловская </a:t>
            </a:r>
            <a:r>
              <a:rPr lang="ru-RU" sz="2400" b="1" dirty="0"/>
              <a:t>наступательная операция ("Кутузов")</a:t>
            </a:r>
            <a:r>
              <a:rPr lang="ru-RU" sz="2400" dirty="0" smtClean="0"/>
              <a:t>, </a:t>
            </a:r>
            <a:r>
              <a:rPr lang="ru-RU" sz="2400" dirty="0"/>
              <a:t>образцовое выполнение боевых заданий и проявленные при этом мужество и героизм Указом Президиума Верховного Совета СССР 21 июля 1943 года дивизия награждена </a:t>
            </a:r>
            <a:r>
              <a:rPr lang="ru-RU" sz="2400" dirty="0">
                <a:hlinkClick r:id="rId3" tooltip="Орден Красного Знамени"/>
              </a:rPr>
              <a:t>орденом Красного знамени</a:t>
            </a:r>
            <a:endParaRPr lang="ru-RU" sz="2400" dirty="0"/>
          </a:p>
        </p:txBody>
      </p:sp>
      <p:pic>
        <p:nvPicPr>
          <p:cNvPr id="18434" name="Picture 2" descr="https://upload.wikimedia.org/wikipedia/commons/thumb/2/24/%22%D0%91%D0%B8%D1%82%D0%B2%D0%B0_%D0%BD%D0%B0_%D0%9A%D1%83%D1%80%D1%81%D0%BA%D0%BE%D0%B9_%D0%B4%D1%83%D0%B3%D0%B5%22_%D0%9C%D0%BE%D0%BD%D1%83%D0%BC%D0%B5%D0%BD%D1%82%D0%B0%D0%BB%D1%8C%D0%BD%D1%8B%D0%B9_%D0%B1%D0%B0%D1%80%D0%B5%D0%BB%D1%8C%D0%B5%D1%84.jpg/320px-%22%D0%91%D0%B8%D1%82%D0%B2%D0%B0_%D0%BD%D0%B0_%D0%9A%D1%83%D1%80%D1%81%D0%BA%D0%BE%D0%B9_%D0%B4%D1%83%D0%B3%D0%B5%22_%D0%9C%D0%BE%D0%BD%D1%83%D0%BC%D0%B5%D0%BD%D1%82%D0%B0%D0%BB%D1%8C%D0%BD%D1%8B%D0%B9_%D0%B1%D0%B0%D1%80%D0%B5%D0%BB%D1%8C%D0%B5%D1%84.jpg?uselang=ru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3528" y="2636912"/>
            <a:ext cx="8568952" cy="187220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259632" y="4725144"/>
            <a:ext cx="63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"Битва на Курской дуге" Монументальный барельеф</a:t>
            </a:r>
          </a:p>
        </p:txBody>
      </p:sp>
      <p:pic>
        <p:nvPicPr>
          <p:cNvPr id="9" name="Picture 2" descr="http://kcson-vs.ru/uploads/posts/2016-02/1456378205_image003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95250" y="5543549"/>
            <a:ext cx="9048750" cy="131445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334" y="406966"/>
            <a:ext cx="7884409" cy="4805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41155" y="3933056"/>
            <a:ext cx="18341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Ящу</a:t>
            </a:r>
            <a:endParaRPr lang="ru-RU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7884409" cy="4805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4509120"/>
            <a:ext cx="9144000" cy="1077218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СМОКТУНОВСКИЙ</a:t>
            </a:r>
          </a:p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ИННОКЕНТИЙ  МИХАЙЛОВИЧ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2" descr="http://kcson-vs.ru/uploads/posts/2016-02/1456378205_image003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5543549"/>
            <a:ext cx="9144000" cy="1314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50810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!!!!!!!!!!!!!!!2015-2016гг\!!!!!!!!!!!!!!!!!!!!!!!!2015-2016_МУЗЕЙ\!!!!!1_МУЗЕЙ-ХЛЕБА_2014-2015\!!Герои войны-1941_1945\плакаты\награды\2014-12-04 13.58.5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3507854" cy="530120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63888" y="0"/>
            <a:ext cx="5580112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Известный актер театра и кино Смоктуновский Иннокентий Михайлович родился 28 марта 1925 г.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дер.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Татьяновка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Томской области , но уже в детском возрасте с семьей переехал в г. Красноярск 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армию был призван в Киевское пехотное училище , которое находилось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ы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Агинске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Красноярского края 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Летом 1943 г. Он вместе с другими курсантами был отправлен на фронт . Он попал в 75 гвардейскую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стрелковую дивизию в 212 стрелковый полк стрелком </a:t>
            </a:r>
            <a:r>
              <a:rPr lang="ru-RU" sz="1400" dirty="0" smtClean="0"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автоматчиком в звании рядового . Смоктуновский И.М.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участвовал в боях на Курской земли в районе Поныри </a:t>
            </a:r>
            <a:r>
              <a:rPr lang="ru-RU" sz="1400" dirty="0" smtClean="0"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Ольховатки ,в форсировании Днепра и освобождении Киева 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После 75ой стрелковой дивизии несколько месяцев воевал в партизанском отряде ,а затем в другой дивизии до конца войны 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Война для него закончилась на территории германии . Его награды : две медали </a:t>
            </a:r>
            <a:r>
              <a:rPr lang="ru-RU" sz="1400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отвагу</a:t>
            </a:r>
            <a:r>
              <a:rPr lang="ru-RU" sz="1400" dirty="0" smtClean="0"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ru-RU" sz="1400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победу над Германии</a:t>
            </a:r>
            <a:r>
              <a:rPr lang="ru-RU" sz="1400" dirty="0" smtClean="0"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Орден Отечественной войны 2 ст.</a:t>
            </a:r>
            <a:r>
              <a:rPr lang="ru-RU" sz="1400" dirty="0" smtClean="0"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ряд юбилейных медалей . За творческую актерскую деятельность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Смоктуновский И.М. был удостоен высокого звания 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Героя социалистического труда , Ленинской премии 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премии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им братьев Васильевых 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Он награжден тремя орденами Ленина ,орденом Дружбы народов и др.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Умер Смоктуновский 3 августа 1994г. Он похоронен на Новодевичьем кладбище в Москве </a:t>
            </a:r>
          </a:p>
        </p:txBody>
      </p:sp>
      <p:pic>
        <p:nvPicPr>
          <p:cNvPr id="5" name="Picture 2" descr="http://kcson-vs.ru/uploads/posts/2016-02/1456378205_image003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5250" y="5543549"/>
            <a:ext cx="9048750" cy="131445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!!!!!!!!!!!!!!!2015-2016гг\!!!!!!!!!!!!!!!!!!!!!!!!2015-2016_МУЗЕЙ\Инакентий Смоктуновский\Слайд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692696"/>
            <a:ext cx="9144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ОСВОБОЖДЕНИЕ УКРАИНЫ</a:t>
            </a:r>
            <a:endParaRPr lang="ru-RU" sz="3200" b="1" cap="all" spc="0" dirty="0">
              <a:ln w="9000" cmpd="sng">
                <a:solidFill>
                  <a:srgbClr val="FF0000"/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06084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>
                <a:hlinkClick r:id="rId3" tooltip="Черниговско-Припятская операция (1943)"/>
              </a:rPr>
              <a:t>Черниговско-Припятская</a:t>
            </a:r>
            <a:r>
              <a:rPr lang="ru-RU" dirty="0" smtClean="0">
                <a:hlinkClick r:id="rId3" tooltip="Черниговско-Припятская операция (1943)"/>
              </a:rPr>
              <a:t> операция</a:t>
            </a:r>
            <a:r>
              <a:rPr lang="ru-RU" dirty="0"/>
              <a:t>	</a:t>
            </a:r>
            <a:r>
              <a:rPr lang="ru-RU" dirty="0" smtClean="0"/>
              <a:t>		</a:t>
            </a:r>
            <a:r>
              <a:rPr lang="ru-RU" b="1" dirty="0" smtClean="0"/>
              <a:t>Киевская операция</a:t>
            </a:r>
          </a:p>
          <a:p>
            <a:endParaRPr lang="ru-RU" b="1" dirty="0" smtClean="0"/>
          </a:p>
        </p:txBody>
      </p:sp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2348881"/>
            <a:ext cx="4283968" cy="45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860032" y="2371725"/>
            <a:ext cx="3744416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E:\!!!!!1_МУЗЕЙ-ХЛЕБА_2014-2015\2015\Герои войны-1941_1945\2014-12-04 13.47.3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092" y="8372"/>
            <a:ext cx="8926683" cy="671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1520" y="5517232"/>
            <a:ext cx="889248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091345" y="4581128"/>
            <a:ext cx="37616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09.09.1943г.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4846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82684" y="0"/>
            <a:ext cx="4935967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Трофеи</a:t>
            </a:r>
          </a:p>
          <a:p>
            <a:pPr algn="ctr"/>
            <a:r>
              <a:rPr lang="ru-RU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Собирались группой </a:t>
            </a:r>
          </a:p>
          <a:p>
            <a:pPr algn="ctr"/>
            <a:r>
              <a:rPr lang="ru-RU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«Искатель»</a:t>
            </a:r>
          </a:p>
          <a:p>
            <a:pPr algn="ctr"/>
            <a:r>
              <a:rPr lang="ru-RU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 1962 по 1982 год</a:t>
            </a:r>
            <a:endParaRPr lang="ru-RU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2050619"/>
            <a:ext cx="8784975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Руководители: </a:t>
            </a:r>
            <a:r>
              <a:rPr lang="ru-RU" sz="2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Педагог – З.М. Смирнова,</a:t>
            </a:r>
          </a:p>
          <a:p>
            <a:pPr algn="ctr"/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Мастер п/о - Гавриленко</a:t>
            </a:r>
            <a:endParaRPr lang="ru-RU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4031" y="2780928"/>
            <a:ext cx="8844144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 училище с 1962 года начал свою творческую 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деятельность театральный коллектив 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– агитбригада «Москвичка». Коллективу 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было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Присвоено звание «Народного» в том числе 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 патриотический репертуар и работу с 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ветеранами войны и труда.</a:t>
            </a:r>
          </a:p>
          <a:p>
            <a:pPr algn="ctr"/>
            <a:r>
              <a:rPr lang="ru-RU" sz="2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	</a:t>
            </a:r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 музее насчитывается около 800 предметов основного фонда (экспонатов).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837" y="5733256"/>
            <a:ext cx="9047163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85789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64246"/>
            <a:ext cx="9144000" cy="600164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Воевала на фронтах: Центральный (1943), Воронежский (1943), </a:t>
            </a:r>
            <a:endParaRPr lang="ru-RU" sz="48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ru-RU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1-й </a:t>
            </a:r>
            <a:r>
              <a:rPr lang="ru-RU" sz="48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Украинский </a:t>
            </a:r>
            <a:endParaRPr lang="ru-RU" sz="48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ru-RU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(</a:t>
            </a:r>
            <a:r>
              <a:rPr lang="ru-RU" sz="48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1943—1944), </a:t>
            </a:r>
            <a:endParaRPr lang="ru-RU" sz="48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ru-RU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1-й </a:t>
            </a:r>
            <a:r>
              <a:rPr lang="ru-RU" sz="48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Белорусский </a:t>
            </a:r>
            <a:endParaRPr lang="ru-RU" sz="48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ru-RU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(</a:t>
            </a:r>
            <a:r>
              <a:rPr lang="ru-RU" sz="48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1944—1945), </a:t>
            </a:r>
            <a:endParaRPr lang="ru-RU" sz="48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ru-RU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3-й </a:t>
            </a:r>
            <a:r>
              <a:rPr lang="ru-RU" sz="48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Прибалтийский (1944). </a:t>
            </a:r>
          </a:p>
        </p:txBody>
      </p:sp>
      <p:pic>
        <p:nvPicPr>
          <p:cNvPr id="2" name="Священная война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end="140923.2225"/>
                  <p14:fade out="360"/>
                </p14:media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323528" y="4642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6787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334" y="406966"/>
            <a:ext cx="7884409" cy="4805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41155" y="3933056"/>
            <a:ext cx="18341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Ящу</a:t>
            </a:r>
            <a:endParaRPr lang="ru-RU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7884409" cy="4805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4509120"/>
            <a:ext cx="9144000" cy="1077218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ПАНЖЕНСКИЙ</a:t>
            </a:r>
          </a:p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АЛЕКСЕЙ АФАНАСЬЕВИЧ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2" descr="http://kcson-vs.ru/uploads/posts/2016-02/1456378205_image003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5543549"/>
            <a:ext cx="9144000" cy="1314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50810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:\!!!!!1_МУЗЕЙ-ХЛЕБА_2014-2015\2015\Герои войны-1941_1945\2014-12-04 13.51.0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093296"/>
          </a:xfrm>
          <a:prstGeom prst="rect">
            <a:avLst/>
          </a:prstGeom>
          <a:noFill/>
        </p:spPr>
      </p:pic>
      <p:pic>
        <p:nvPicPr>
          <p:cNvPr id="3" name="Picture 2" descr="http://kcson-vs.ru/uploads/posts/2016-02/1456378205_image003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5543549"/>
            <a:ext cx="9444286" cy="131445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ОСВОБОЖДЕНИЕ </a:t>
            </a:r>
            <a:r>
              <a:rPr lang="ru-RU" sz="3200" b="1" cap="all" spc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белоруссии</a:t>
            </a:r>
            <a:endParaRPr lang="ru-RU" sz="3200" b="1" cap="all" spc="0" dirty="0">
              <a:ln w="9000" cmpd="sng">
                <a:solidFill>
                  <a:srgbClr val="FF0000"/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76470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(</a:t>
            </a:r>
            <a:r>
              <a:rPr lang="ru-RU" u="sng" dirty="0" err="1">
                <a:hlinkClick r:id="rId2"/>
              </a:rPr>
              <a:t>Калинковичско-Мозырская</a:t>
            </a:r>
            <a:r>
              <a:rPr lang="ru-RU" u="sng" dirty="0">
                <a:hlinkClick r:id="rId2"/>
              </a:rPr>
              <a:t> операция</a:t>
            </a:r>
            <a:r>
              <a:rPr lang="ru-RU" dirty="0"/>
              <a:t>, </a:t>
            </a:r>
            <a:r>
              <a:rPr lang="ru-RU" dirty="0" smtClean="0"/>
              <a:t>      </a:t>
            </a:r>
            <a:r>
              <a:rPr lang="ru-RU" dirty="0" smtClean="0">
                <a:hlinkClick r:id="rId3" tooltip="Белорусская операция (1944)"/>
              </a:rPr>
              <a:t>операция </a:t>
            </a:r>
            <a:r>
              <a:rPr lang="ru-RU" dirty="0">
                <a:hlinkClick r:id="rId3" tooltip="Белорусская операция (1944)"/>
              </a:rPr>
              <a:t>«Багратион»</a:t>
            </a:r>
            <a:r>
              <a:rPr lang="ru-RU" dirty="0"/>
              <a:t> — </a:t>
            </a:r>
            <a:r>
              <a:rPr lang="ru-RU" dirty="0" err="1">
                <a:hlinkClick r:id="rId4" tooltip="Бобруйская операция"/>
              </a:rPr>
              <a:t>Бобруйская</a:t>
            </a:r>
            <a:r>
              <a:rPr lang="ru-RU" dirty="0">
                <a:hlinkClick r:id="rId4" tooltip="Бобруйская операция"/>
              </a:rPr>
              <a:t> операция</a:t>
            </a:r>
            <a:r>
              <a:rPr lang="ru-RU" dirty="0"/>
              <a:t>)</a:t>
            </a:r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23528" y="1196753"/>
            <a:ext cx="324036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788024" y="1196753"/>
            <a:ext cx="3744416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0" y="5589240"/>
            <a:ext cx="91440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0"/>
            <a:ext cx="5436096" cy="4805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4509120"/>
            <a:ext cx="9144000" cy="1077218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ЯЩУК</a:t>
            </a:r>
          </a:p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ПЕТР ДЕМЬЯНОВИЧ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2" descr="http://kcson-vs.ru/uploads/posts/2016-02/1456378205_image003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5543549"/>
            <a:ext cx="9144000" cy="1314451"/>
          </a:xfrm>
          <a:prstGeom prst="rect">
            <a:avLst/>
          </a:prstGeom>
          <a:noFill/>
        </p:spPr>
      </p:pic>
      <p:pic>
        <p:nvPicPr>
          <p:cNvPr id="7" name="Picture 2" descr="E:\!!!!!1_МУЗЕЙ-ХЛЕБА_2014-2015\2015\Герои войны-1941_1945\2014-12-04 14.07.3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55909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50810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ОСВОБОЖДЕНИЕ </a:t>
            </a:r>
            <a:r>
              <a:rPr lang="ru-RU" sz="3200" b="1" cap="all" spc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прибалтики</a:t>
            </a:r>
            <a:endParaRPr lang="ru-RU" sz="3200" b="1" cap="all" spc="0" dirty="0">
              <a:ln w="9000" cmpd="sng">
                <a:solidFill>
                  <a:srgbClr val="FF0000"/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1520" y="620688"/>
            <a:ext cx="2733675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995936" y="692696"/>
            <a:ext cx="4572000" cy="364920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Arial Black" pitchFamily="34" charset="0"/>
                <a:ea typeface="Calibri"/>
                <a:cs typeface="Times New Roman"/>
              </a:rPr>
              <a:t>С19.09.44 по 13.10.44 Дивизия преследует отступающего противника в Прибалтике и 13 октября врывается в г. Ригу </a:t>
            </a:r>
          </a:p>
          <a:p>
            <a:r>
              <a:rPr lang="ru-RU" sz="2000" b="1" dirty="0" smtClean="0"/>
              <a:t> </a:t>
            </a:r>
            <a:r>
              <a:rPr lang="ru-RU" sz="2000" b="1" dirty="0" smtClean="0">
                <a:latin typeface="Arial Black" pitchFamily="34" charset="0"/>
              </a:rPr>
              <a:t>В результате </a:t>
            </a:r>
            <a:r>
              <a:rPr lang="ru-RU" sz="2000" b="1" dirty="0">
                <a:latin typeface="Arial Black" pitchFamily="34" charset="0"/>
              </a:rPr>
              <a:t>операции советские войска нанесли поражение силам группы армий Север, и практически полностью освободили территорию Латвийской ССР от немецких войск.</a:t>
            </a:r>
          </a:p>
        </p:txBody>
      </p:sp>
      <p:pic>
        <p:nvPicPr>
          <p:cNvPr id="6" name="Picture 2" descr="http://heygv.ru/img/photos/2644_1426633180_big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292080" y="4341900"/>
            <a:ext cx="1390532" cy="141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http://kcson-vs.ru/uploads/posts/2016-02/1456378205_image003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95250" y="5543549"/>
            <a:ext cx="9048750" cy="131445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266825"/>
            <a:ext cx="3038475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ОСВОБОЖДЕНИЕ </a:t>
            </a:r>
            <a:r>
              <a:rPr lang="ru-RU" sz="3200" b="1" cap="all" spc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польши</a:t>
            </a:r>
            <a:endParaRPr lang="ru-RU" sz="3200" b="1" cap="all" spc="0" dirty="0">
              <a:ln w="9000" cmpd="sng">
                <a:solidFill>
                  <a:srgbClr val="FF0000"/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Picture 2" descr="E:\!!!!!1_МУЗЕЙ-ХЛЕБА_2014-2015\2015\Герои войны-1941_1945\2014-12-04 13.54.0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566" y="1266824"/>
            <a:ext cx="5090898" cy="559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774" y="569714"/>
            <a:ext cx="9036496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latin typeface="Arial Black" pitchFamily="34" charset="0"/>
                <a:ea typeface="Calibri"/>
                <a:cs typeface="Times New Roman"/>
              </a:rPr>
              <a:t>С 09.12.44 </a:t>
            </a:r>
            <a:r>
              <a:rPr lang="ru-RU" b="1" dirty="0">
                <a:latin typeface="Arial Black" pitchFamily="34" charset="0"/>
                <a:ea typeface="Calibri"/>
                <a:cs typeface="Times New Roman"/>
              </a:rPr>
              <a:t>по 26.01.45 В составе 61 армии дивизия ведет бой за освобождение Польской республики</a:t>
            </a:r>
            <a:r>
              <a:rPr lang="ru-RU" dirty="0">
                <a:latin typeface="Times New Roman"/>
                <a:ea typeface="Calibri"/>
                <a:cs typeface="Times New Roman"/>
              </a:rPr>
              <a:t>.</a:t>
            </a:r>
            <a:endParaRPr lang="ru-RU" sz="1400" dirty="0">
              <a:ea typeface="Calibri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334" y="406966"/>
            <a:ext cx="7884409" cy="4805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41155" y="3933056"/>
            <a:ext cx="18341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Ящу</a:t>
            </a:r>
            <a:endParaRPr lang="ru-RU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7884409" cy="4805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4509120"/>
            <a:ext cx="9144000" cy="1077218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КУЛАКОВ</a:t>
            </a:r>
          </a:p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ВАСИЛИЙ ИВАНОВИЧ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2" descr="http://kcson-vs.ru/uploads/posts/2016-02/1456378205_image003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5543549"/>
            <a:ext cx="9144000" cy="1314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50810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4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43283" y="0"/>
            <a:ext cx="8857436" cy="6858000"/>
          </a:xfrm>
          <a:prstGeom prst="rect">
            <a:avLst/>
          </a:prstGeom>
        </p:spPr>
      </p:pic>
      <p:pic>
        <p:nvPicPr>
          <p:cNvPr id="19457" name="Picture 1" descr="F:\!!!!!1_МУЗЕЙ-ХЛЕБА_2014-2015\2015\Герои войны-1941_1945\2014-12-04 13.57.0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2267744" cy="2420888"/>
          </a:xfrm>
          <a:prstGeom prst="rect">
            <a:avLst/>
          </a:prstGeom>
          <a:noFill/>
        </p:spPr>
      </p:pic>
      <p:pic>
        <p:nvPicPr>
          <p:cNvPr id="7" name="Рисунок 6" descr="родина мать плакат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396203" y="0"/>
            <a:ext cx="2605932" cy="2402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E:\!!!!!1_МУЗЕЙ-ХЛЕБА_2014-2015\2015\Герои войны-1941_1945\2014-12-04 13.54.2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64096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kcson-vs.ru/uploads/posts/2016-02/1456378205_image003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5543549"/>
            <a:ext cx="9444286" cy="1314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47036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76672"/>
            <a:ext cx="8964488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 музее очень много </a:t>
            </a:r>
          </a:p>
          <a:p>
            <a:pPr algn="ctr"/>
            <a:r>
              <a:rPr lang="ru-RU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</a:t>
            </a:r>
            <a:r>
              <a:rPr lang="ru-RU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ероико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– </a:t>
            </a:r>
            <a:r>
              <a:rPr lang="ru-RU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патриатической</a:t>
            </a:r>
            <a:endParaRPr lang="ru-RU" sz="5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итературы, плакатов, ценных 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э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кспонатов, подаренных из разных мест России.</a:t>
            </a:r>
          </a:p>
          <a:p>
            <a:pPr algn="ctr"/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837" y="5661248"/>
            <a:ext cx="9047163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61202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ru/thumb/0/0f/%D0%9F%D0%B0%D1%80%D1%82%D0%BE%D1%80%D0%B3%D0%B8_75-%D0%B9_%D0%93%D0%A1%D0%94_%D0%BF%D0%B5%D1%80%D0%B5%D0%B4_%D1%84%D0%BE%D1%80%D1%81%D0%B8%D1%80%D0%BE%D0%B2%D0%B0%D0%BD%D0%B8%D0%B5%D0%BC_%D0%9E%D0%B4%D0%B5%D1%80%D0%B0_%D0%93%D0%BE%D1%80%D0%B8%D1%88%D0%BD%D0%B8%D0%B9_%D0%92.%D0%90._%D0%9F%D0%B0%D0%BA%D0%B8%D0%BD_%D0%91.%D0%93.jpg/1280px-%D0%9F%D0%B0%D1%80%D1%82%D0%BE%D1%80%D0%B3%D0%B8_75-%D0%B9_%D0%93%D0%A1%D0%94_%D0%BF%D0%B5%D1%80%D0%B5%D0%B4_%D1%84%D0%BE%D1%80%D1%81%D0%B8%D1%80%D0%BE%D0%B2%D0%B0%D0%BD%D0%B8%D0%B5%D0%BC_%D0%9E%D0%B4%D0%B5%D1%80%D0%B0_%D0%93%D0%BE%D1%80%D0%B8%D1%88%D0%BD%D0%B8%D0%B9_%D0%92.%D0%90._%D0%9F%D0%B0%D0%BA%D0%B8%D0%BD_%D0%91.%D0%9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5" y="620688"/>
            <a:ext cx="892899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-10041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</a:rPr>
              <a:t>Парторги рот 75-й ГСД перед форсированием </a:t>
            </a:r>
            <a:r>
              <a:rPr lang="ru-RU" b="1" dirty="0">
                <a:solidFill>
                  <a:prstClr val="black"/>
                </a:solidFill>
                <a:hlinkClick r:id="rId3" tooltip="Одер"/>
              </a:rPr>
              <a:t>Одера</a:t>
            </a:r>
            <a:r>
              <a:rPr lang="ru-RU" b="1" dirty="0">
                <a:solidFill>
                  <a:prstClr val="black"/>
                </a:solidFill>
              </a:rPr>
              <a:t>. </a:t>
            </a:r>
            <a:endParaRPr lang="ru-RU" b="1" dirty="0" smtClean="0">
              <a:solidFill>
                <a:prstClr val="black"/>
              </a:solidFill>
            </a:endParaRPr>
          </a:p>
          <a:p>
            <a:pPr algn="ctr"/>
            <a:r>
              <a:rPr lang="ru-RU" b="1" dirty="0" smtClean="0">
                <a:solidFill>
                  <a:prstClr val="black"/>
                </a:solidFill>
              </a:rPr>
              <a:t>В </a:t>
            </a:r>
            <a:r>
              <a:rPr lang="ru-RU" b="1" dirty="0">
                <a:solidFill>
                  <a:prstClr val="black"/>
                </a:solidFill>
              </a:rPr>
              <a:t>центре </a:t>
            </a:r>
            <a:r>
              <a:rPr lang="ru-RU" b="1" dirty="0" err="1">
                <a:solidFill>
                  <a:prstClr val="black"/>
                </a:solidFill>
                <a:hlinkClick r:id="rId4" tooltip="Горишний, Василий Акимович"/>
              </a:rPr>
              <a:t>В.А.Горишний</a:t>
            </a:r>
            <a:r>
              <a:rPr lang="ru-RU" b="1" dirty="0">
                <a:solidFill>
                  <a:prstClr val="black"/>
                </a:solidFill>
              </a:rPr>
              <a:t>, слева Б.Г</a:t>
            </a:r>
            <a:r>
              <a:rPr lang="ru-RU" b="1" dirty="0" smtClean="0">
                <a:solidFill>
                  <a:prstClr val="black"/>
                </a:solidFill>
              </a:rPr>
              <a:t>. </a:t>
            </a:r>
            <a:r>
              <a:rPr lang="ru-RU" b="1" dirty="0" err="1" smtClean="0">
                <a:solidFill>
                  <a:prstClr val="black"/>
                </a:solidFill>
              </a:rPr>
              <a:t>Пакин</a:t>
            </a:r>
            <a:r>
              <a:rPr lang="ru-RU" b="1" dirty="0">
                <a:solidFill>
                  <a:prstClr val="black"/>
                </a:solidFill>
              </a:rPr>
              <a:t>. 1945</a:t>
            </a:r>
          </a:p>
        </p:txBody>
      </p:sp>
    </p:spTree>
    <p:extLst>
      <p:ext uri="{BB962C8B-B14F-4D97-AF65-F5344CB8AC3E}">
        <p14:creationId xmlns:p14="http://schemas.microsoft.com/office/powerpoint/2010/main" xmlns="" val="28928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mkrf.ru/upload/iblock/947/947604fae0dea3b19fc25793fca48bcb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512" y="0"/>
            <a:ext cx="8718743" cy="6259786"/>
          </a:xfrm>
          <a:prstGeom prst="rect">
            <a:avLst/>
          </a:prstGeom>
          <a:noFill/>
        </p:spPr>
      </p:pic>
      <p:pic>
        <p:nvPicPr>
          <p:cNvPr id="3" name="Picture 2" descr="http://kcson-vs.ru/uploads/posts/2016-02/1456378205_image003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5543549"/>
            <a:ext cx="9444286" cy="131445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860032" y="332656"/>
            <a:ext cx="4104456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://kcson-vs.ru/uploads/posts/2016-02/1456378205_image003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5543549"/>
            <a:ext cx="9444286" cy="1314451"/>
          </a:xfrm>
          <a:prstGeom prst="rect">
            <a:avLst/>
          </a:prstGeom>
          <a:noFill/>
        </p:spPr>
      </p:pic>
      <p:pic>
        <p:nvPicPr>
          <p:cNvPr id="4" name="Picture 4" descr="http://www.stihi.ru/pics/2010/12/12/6326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9512" y="188640"/>
            <a:ext cx="4516826" cy="532859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254877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528" y="620688"/>
            <a:ext cx="858467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23528" y="0"/>
            <a:ext cx="858467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СЛЕТ ВЕТЕРАНОВ 75 ГВАР. ДИВИЗИИ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Picture 2" descr="http://kcson-vs.ru/uploads/posts/2016-02/1456378205_image003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5543549"/>
            <a:ext cx="9444286" cy="131445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528" y="0"/>
            <a:ext cx="8584480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://kcson-vs.ru/uploads/posts/2016-02/1456378205_image003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5543549"/>
            <a:ext cx="9444286" cy="131445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 descr="E:\!!!!!1_МУЗЕЙ-ХЛЕБА_2014-2015\2015\Герои войны-1941_1945\2014-12-04 13.55.5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352928" cy="549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F:\!!!!!1_МУЗЕЙ-ХЛЕБА_2014-2015\2015\Герои войны-1941_1945\2014-12-04 13.40.1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536" y="1988840"/>
            <a:ext cx="8424936" cy="4639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51520" y="0"/>
            <a:ext cx="8957102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 МАЯ 2020 года</a:t>
            </a:r>
          </a:p>
          <a:p>
            <a:pPr algn="ctr"/>
            <a:r>
              <a:rPr lang="ru-RU" sz="44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400" b="1" cap="none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МУЗЕй</a:t>
            </a:r>
            <a:r>
              <a:rPr lang="ru-RU" sz="44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существует уже </a:t>
            </a:r>
          </a:p>
          <a:p>
            <a:pPr algn="ctr"/>
            <a:r>
              <a:rPr lang="ru-RU" sz="44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58 ЛЕТ</a:t>
            </a:r>
            <a:endParaRPr lang="ru-RU" sz="44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omnite-nas.ru/img/309/200907281844580.bah-tank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290603"/>
            <a:ext cx="5829333" cy="43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omnite-nas.ru/img/309/200907281846310.bah-tank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2524" y="3799794"/>
            <a:ext cx="1666121" cy="2221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Рисунок 1" descr="2014-12-04 14.26.31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79513" y="1628801"/>
            <a:ext cx="3062876" cy="2664296"/>
          </a:xfrm>
          <a:prstGeom prst="heart">
            <a:avLst/>
          </a:prstGeom>
          <a:ln w="76200">
            <a:solidFill>
              <a:srgbClr val="7030A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" y="1"/>
            <a:ext cx="947088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Вечная память ГЕРОЯМ – АРТИЛЛЕРИСТАМ!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Picture 2" descr="http://kcson-vs.ru/uploads/posts/2016-02/1456378205_image003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95250" y="5543549"/>
            <a:ext cx="9048750" cy="131445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rehacomp.ru/netcat_files/Image/Foto%20vremen%20voyny.gif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528" y="188640"/>
            <a:ext cx="8640960" cy="640871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" y="255712"/>
            <a:ext cx="9036496" cy="36644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3920" tIns="4761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Linux Libertine"/>
                <a:cs typeface="Arial" pitchFamily="34" charset="0"/>
              </a:rPr>
              <a:t>Литература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000" dirty="0" err="1" smtClean="0">
                <a:solidFill>
                  <a:srgbClr val="663366"/>
                </a:solidFill>
                <a:latin typeface="Arial" pitchFamily="34" charset="0"/>
                <a:cs typeface="Arial" pitchFamily="34" charset="0"/>
                <a:hlinkClick r:id="rId2"/>
              </a:rPr>
              <a:t>Бахмачская</a:t>
            </a:r>
            <a:r>
              <a:rPr lang="ru-RU" sz="1000" dirty="0" smtClean="0">
                <a:solidFill>
                  <a:srgbClr val="663366"/>
                </a:solidFill>
                <a:latin typeface="Arial" pitchFamily="34" charset="0"/>
                <a:cs typeface="Arial" pitchFamily="34" charset="0"/>
                <a:hlinkClick r:id="rId2"/>
              </a:rPr>
              <a:t> стрелковая дивизия</a:t>
            </a:r>
            <a:r>
              <a:rPr lang="ru-RU" sz="1000" dirty="0" smtClean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 // А — Бюро военных комиссаров / [под общ. ред. </a:t>
            </a:r>
            <a:r>
              <a:rPr lang="ru-RU" sz="1000" dirty="0" smtClean="0">
                <a:solidFill>
                  <a:srgbClr val="0B0080"/>
                </a:solidFill>
                <a:latin typeface="Arial" pitchFamily="34" charset="0"/>
                <a:cs typeface="Arial" pitchFamily="34" charset="0"/>
                <a:hlinkClick r:id="rId3" tooltip="Гречко, Андрей Антонович"/>
              </a:rPr>
              <a:t>А. А. Гречко</a:t>
            </a:r>
            <a:r>
              <a:rPr lang="ru-RU" sz="1000" dirty="0" smtClean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]. — М. : </a:t>
            </a:r>
            <a:r>
              <a:rPr lang="ru-RU" sz="1000" dirty="0" smtClean="0">
                <a:solidFill>
                  <a:srgbClr val="0B0080"/>
                </a:solidFill>
                <a:latin typeface="Arial" pitchFamily="34" charset="0"/>
                <a:cs typeface="Arial" pitchFamily="34" charset="0"/>
                <a:hlinkClick r:id="rId4" tooltip="Воениздат"/>
              </a:rPr>
              <a:t>Военное изд-во М-</a:t>
            </a:r>
            <a:r>
              <a:rPr lang="ru-RU" sz="1000" dirty="0" err="1" smtClean="0">
                <a:solidFill>
                  <a:srgbClr val="0B0080"/>
                </a:solidFill>
                <a:latin typeface="Arial" pitchFamily="34" charset="0"/>
                <a:cs typeface="Arial" pitchFamily="34" charset="0"/>
                <a:hlinkClick r:id="rId4" tooltip="Воениздат"/>
              </a:rPr>
              <a:t>ва</a:t>
            </a:r>
            <a:r>
              <a:rPr lang="ru-RU" sz="1000" dirty="0" smtClean="0">
                <a:solidFill>
                  <a:srgbClr val="0B0080"/>
                </a:solidFill>
                <a:latin typeface="Arial" pitchFamily="34" charset="0"/>
                <a:cs typeface="Arial" pitchFamily="34" charset="0"/>
                <a:hlinkClick r:id="rId4" tooltip="Воениздат"/>
              </a:rPr>
              <a:t> обороны СССР</a:t>
            </a:r>
            <a:r>
              <a:rPr lang="ru-RU" sz="1000" dirty="0" smtClean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, 1976. — (</a:t>
            </a:r>
            <a:r>
              <a:rPr lang="ru-RU" sz="1000" dirty="0" smtClean="0">
                <a:solidFill>
                  <a:srgbClr val="0B0080"/>
                </a:solidFill>
                <a:latin typeface="Arial" pitchFamily="34" charset="0"/>
                <a:cs typeface="Arial" pitchFamily="34" charset="0"/>
                <a:hlinkClick r:id="rId5" tooltip="Советская военная энциклопедия"/>
              </a:rPr>
              <a:t>Советская военная энциклопедия</a:t>
            </a:r>
            <a:r>
              <a:rPr lang="ru-RU" sz="1000" dirty="0" smtClean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 : [в 8 т.] ; 1976—1980, т. 1).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000" i="1" dirty="0" smtClean="0">
                <a:solidFill>
                  <a:srgbClr val="663366"/>
                </a:solidFill>
                <a:latin typeface="Arial" pitchFamily="34" charset="0"/>
                <a:cs typeface="Arial" pitchFamily="34" charset="0"/>
                <a:hlinkClick r:id="rId6"/>
              </a:rPr>
              <a:t>Чуйков В. И.</a:t>
            </a:r>
            <a:r>
              <a:rPr lang="ru-RU" sz="1000" dirty="0" smtClean="0">
                <a:solidFill>
                  <a:srgbClr val="663366"/>
                </a:solidFill>
                <a:latin typeface="Arial" pitchFamily="34" charset="0"/>
                <a:cs typeface="Arial" pitchFamily="34" charset="0"/>
                <a:hlinkClick r:id="rId6"/>
              </a:rPr>
              <a:t> Сражение века. — М.: Советская Россия, 1975.</a:t>
            </a:r>
            <a:endParaRPr lang="ru-RU" sz="1000" dirty="0" smtClean="0">
              <a:solidFill>
                <a:srgbClr val="222222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000" i="1" dirty="0" smtClean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Чуйков В. И.</a:t>
            </a:r>
            <a:r>
              <a:rPr lang="ru-RU" sz="1000" dirty="0" smtClean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 От Сталинграда до Берлина. — М.: Воениздат, 1980. — 671 с. с </a:t>
            </a:r>
            <a:r>
              <a:rPr lang="ru-RU" sz="1000" dirty="0" err="1" smtClean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илл</a:t>
            </a:r>
            <a:r>
              <a:rPr lang="ru-RU" sz="1000" dirty="0" smtClean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000" i="1" dirty="0" smtClean="0">
                <a:solidFill>
                  <a:srgbClr val="663366"/>
                </a:solidFill>
                <a:latin typeface="Arial" pitchFamily="34" charset="0"/>
                <a:cs typeface="Arial" pitchFamily="34" charset="0"/>
                <a:hlinkClick r:id="rId7"/>
              </a:rPr>
              <a:t>Симонов К. М.</a:t>
            </a:r>
            <a:r>
              <a:rPr lang="ru-RU" sz="1000" dirty="0" smtClean="0">
                <a:solidFill>
                  <a:srgbClr val="663366"/>
                </a:solidFill>
                <a:latin typeface="Arial" pitchFamily="34" charset="0"/>
                <a:cs typeface="Arial" pitchFamily="34" charset="0"/>
                <a:hlinkClick r:id="rId7"/>
              </a:rPr>
              <a:t> Разные дни войны. Дневник писателя. — М.: Художественная литература, 1982. — Т. 1. — 479 с. — 300 000 экз.</a:t>
            </a:r>
            <a:endParaRPr lang="ru-RU" sz="1000" dirty="0" smtClean="0">
              <a:solidFill>
                <a:srgbClr val="222222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000" i="1" dirty="0" smtClean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Крылов Н. И.</a:t>
            </a:r>
            <a:r>
              <a:rPr lang="ru-RU" sz="1000" dirty="0" smtClean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 Сталинградский рубеж. — М.: Воениздат, 1979.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000" i="1" dirty="0" smtClean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Жуков Г. К.</a:t>
            </a:r>
            <a:r>
              <a:rPr lang="ru-RU" sz="1000" dirty="0" smtClean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 Воспоминания и размышления. — М.: Изд-во АПН, 1969.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000" dirty="0" smtClean="0">
                <a:solidFill>
                  <a:srgbClr val="663366"/>
                </a:solidFill>
                <a:latin typeface="Arial" pitchFamily="34" charset="0"/>
                <a:cs typeface="Arial" pitchFamily="34" charset="0"/>
                <a:hlinkClick r:id="rId8"/>
              </a:rPr>
              <a:t>О войне и товарищах. Сборник воспоминаний. — Красноград: АО «КМП», 1996. — 208 с. с </a:t>
            </a:r>
            <a:r>
              <a:rPr lang="ru-RU" sz="1000" dirty="0" err="1" smtClean="0">
                <a:solidFill>
                  <a:srgbClr val="663366"/>
                </a:solidFill>
                <a:latin typeface="Arial" pitchFamily="34" charset="0"/>
                <a:cs typeface="Arial" pitchFamily="34" charset="0"/>
                <a:hlinkClick r:id="rId8"/>
              </a:rPr>
              <a:t>илл</a:t>
            </a:r>
            <a:r>
              <a:rPr lang="ru-RU" sz="1000" dirty="0" smtClean="0">
                <a:solidFill>
                  <a:srgbClr val="663366"/>
                </a:solidFill>
                <a:latin typeface="Arial" pitchFamily="34" charset="0"/>
                <a:cs typeface="Arial" pitchFamily="34" charset="0"/>
                <a:hlinkClick r:id="rId8"/>
              </a:rPr>
              <a:t>. — 950 экз.</a:t>
            </a:r>
            <a:endParaRPr lang="ru-RU" sz="1000" dirty="0" smtClean="0">
              <a:solidFill>
                <a:srgbClr val="222222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000" i="1" dirty="0" smtClean="0">
                <a:solidFill>
                  <a:srgbClr val="663366"/>
                </a:solidFill>
                <a:latin typeface="Arial" pitchFamily="34" charset="0"/>
                <a:cs typeface="Arial" pitchFamily="34" charset="0"/>
                <a:hlinkClick r:id="rId9"/>
              </a:rPr>
              <a:t>Григорьев И.</a:t>
            </a:r>
            <a:r>
              <a:rPr lang="ru-RU" sz="1000" dirty="0" smtClean="0">
                <a:solidFill>
                  <a:srgbClr val="663366"/>
                </a:solidFill>
                <a:latin typeface="Arial" pitchFamily="34" charset="0"/>
                <a:cs typeface="Arial" pitchFamily="34" charset="0"/>
                <a:hlinkClick r:id="rId9"/>
              </a:rPr>
              <a:t> Священная земля Ясногородки. - В </a:t>
            </a:r>
            <a:r>
              <a:rPr lang="ru-RU" sz="1000" dirty="0" err="1" smtClean="0">
                <a:solidFill>
                  <a:srgbClr val="663366"/>
                </a:solidFill>
                <a:latin typeface="Arial" pitchFamily="34" charset="0"/>
                <a:cs typeface="Arial" pitchFamily="34" charset="0"/>
                <a:hlinkClick r:id="rId9"/>
              </a:rPr>
              <a:t>кн</a:t>
            </a:r>
            <a:r>
              <a:rPr lang="ru-RU" sz="1000" dirty="0" smtClean="0">
                <a:solidFill>
                  <a:srgbClr val="663366"/>
                </a:solidFill>
                <a:latin typeface="Arial" pitchFamily="34" charset="0"/>
                <a:cs typeface="Arial" pitchFamily="34" charset="0"/>
                <a:hlinkClick r:id="rId9"/>
              </a:rPr>
              <a:t>: Земля героев. — Кемерово: Кемеровское книжное изд., 1978. — 288 с. с </a:t>
            </a:r>
            <a:r>
              <a:rPr lang="ru-RU" sz="1000" dirty="0" err="1" smtClean="0">
                <a:solidFill>
                  <a:srgbClr val="663366"/>
                </a:solidFill>
                <a:latin typeface="Arial" pitchFamily="34" charset="0"/>
                <a:cs typeface="Arial" pitchFamily="34" charset="0"/>
                <a:hlinkClick r:id="rId9"/>
              </a:rPr>
              <a:t>илл</a:t>
            </a:r>
            <a:r>
              <a:rPr lang="ru-RU" sz="1000" dirty="0" smtClean="0">
                <a:solidFill>
                  <a:srgbClr val="663366"/>
                </a:solidFill>
                <a:latin typeface="Arial" pitchFamily="34" charset="0"/>
                <a:cs typeface="Arial" pitchFamily="34" charset="0"/>
                <a:hlinkClick r:id="rId9"/>
              </a:rPr>
              <a:t>. — 10000 экз. - С.38 - 48.</a:t>
            </a:r>
            <a:endParaRPr lang="ru-RU" sz="1000" dirty="0" smtClean="0">
              <a:solidFill>
                <a:srgbClr val="222222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000" i="1" dirty="0" smtClean="0">
                <a:solidFill>
                  <a:srgbClr val="663366"/>
                </a:solidFill>
                <a:latin typeface="Arial" pitchFamily="34" charset="0"/>
                <a:cs typeface="Arial" pitchFamily="34" charset="0"/>
                <a:hlinkClick r:id="rId10"/>
              </a:rPr>
              <a:t>Капитонов Е.Г.</a:t>
            </a:r>
            <a:r>
              <a:rPr lang="ru-RU" sz="1000" dirty="0" smtClean="0">
                <a:solidFill>
                  <a:srgbClr val="663366"/>
                </a:solidFill>
                <a:latin typeface="Arial" pitchFamily="34" charset="0"/>
                <a:cs typeface="Arial" pitchFamily="34" charset="0"/>
                <a:hlinkClick r:id="rId10"/>
              </a:rPr>
              <a:t> Падение "Цитадели". — </a:t>
            </a:r>
            <a:r>
              <a:rPr lang="ru-RU" sz="1000" dirty="0" err="1" smtClean="0">
                <a:solidFill>
                  <a:srgbClr val="663366"/>
                </a:solidFill>
                <a:latin typeface="Arial" pitchFamily="34" charset="0"/>
                <a:cs typeface="Arial" pitchFamily="34" charset="0"/>
                <a:hlinkClick r:id="rId10"/>
              </a:rPr>
              <a:t>Кингисеп</a:t>
            </a:r>
            <a:r>
              <a:rPr lang="ru-RU" sz="1000" dirty="0" smtClean="0">
                <a:solidFill>
                  <a:srgbClr val="663366"/>
                </a:solidFill>
                <a:latin typeface="Arial" pitchFamily="34" charset="0"/>
                <a:cs typeface="Arial" pitchFamily="34" charset="0"/>
                <a:hlinkClick r:id="rId10"/>
              </a:rPr>
              <a:t>: </a:t>
            </a:r>
            <a:r>
              <a:rPr lang="ru-RU" sz="1000" dirty="0" err="1" smtClean="0">
                <a:solidFill>
                  <a:srgbClr val="663366"/>
                </a:solidFill>
                <a:latin typeface="Arial" pitchFamily="34" charset="0"/>
                <a:cs typeface="Arial" pitchFamily="34" charset="0"/>
                <a:hlinkClick r:id="rId10"/>
              </a:rPr>
              <a:t>Кингисепская</a:t>
            </a:r>
            <a:r>
              <a:rPr lang="ru-RU" sz="1000" dirty="0" smtClean="0">
                <a:solidFill>
                  <a:srgbClr val="663366"/>
                </a:solidFill>
                <a:latin typeface="Arial" pitchFamily="34" charset="0"/>
                <a:cs typeface="Arial" pitchFamily="34" charset="0"/>
                <a:hlinkClick r:id="rId10"/>
              </a:rPr>
              <a:t> типография , 1996.— 116 с. с </a:t>
            </a:r>
            <a:r>
              <a:rPr lang="ru-RU" sz="1000" dirty="0" err="1" smtClean="0">
                <a:solidFill>
                  <a:srgbClr val="663366"/>
                </a:solidFill>
                <a:latin typeface="Arial" pitchFamily="34" charset="0"/>
                <a:cs typeface="Arial" pitchFamily="34" charset="0"/>
                <a:hlinkClick r:id="rId10"/>
              </a:rPr>
              <a:t>илл</a:t>
            </a:r>
            <a:r>
              <a:rPr lang="ru-RU" sz="1000" dirty="0" smtClean="0">
                <a:solidFill>
                  <a:srgbClr val="663366"/>
                </a:solidFill>
                <a:latin typeface="Arial" pitchFamily="34" charset="0"/>
                <a:cs typeface="Arial" pitchFamily="34" charset="0"/>
                <a:hlinkClick r:id="rId10"/>
              </a:rPr>
              <a:t>. — 500 экз.</a:t>
            </a:r>
            <a:endParaRPr lang="ru-RU" sz="1000" dirty="0" smtClean="0">
              <a:solidFill>
                <a:srgbClr val="222222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000" dirty="0" smtClean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Исторический формуляр 75-й гвардейской стрелковой дивизии. — Архив музея завода «Красный Октябрь», Волгоград.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000" dirty="0" smtClean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Краткая биография </a:t>
            </a:r>
            <a:r>
              <a:rPr lang="ru-RU" sz="1000" dirty="0" err="1" smtClean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Горишнего</a:t>
            </a:r>
            <a:r>
              <a:rPr lang="ru-RU" sz="1000" dirty="0" smtClean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 В. А. — Архив музея завода «Красный Октябрь», Волгоград.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Linux Libertine"/>
                <a:cs typeface="Arial" pitchFamily="34" charset="0"/>
              </a:rPr>
              <a:t>Ссылки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srgbClr val="663366"/>
                </a:solidFill>
                <a:latin typeface="Arial" pitchFamily="34" charset="0"/>
                <a:cs typeface="Arial" pitchFamily="34" charset="0"/>
                <a:hlinkClick r:id="rId11"/>
              </a:rPr>
              <a:t>75-я </a:t>
            </a:r>
            <a:r>
              <a:rPr lang="ru-RU" sz="1000" dirty="0" err="1" smtClean="0">
                <a:solidFill>
                  <a:srgbClr val="663366"/>
                </a:solidFill>
                <a:latin typeface="Arial" pitchFamily="34" charset="0"/>
                <a:cs typeface="Arial" pitchFamily="34" charset="0"/>
                <a:hlinkClick r:id="rId11"/>
              </a:rPr>
              <a:t>Бахмачская</a:t>
            </a:r>
            <a:r>
              <a:rPr lang="ru-RU" sz="1000" dirty="0" smtClean="0">
                <a:solidFill>
                  <a:srgbClr val="663366"/>
                </a:solidFill>
                <a:latin typeface="Arial" pitchFamily="34" charset="0"/>
                <a:cs typeface="Arial" pitchFamily="34" charset="0"/>
                <a:hlinkClick r:id="rId11"/>
              </a:rPr>
              <a:t> дважды Краснознаменная гвардейская стрелковая дивизия</a:t>
            </a:r>
            <a:r>
              <a:rPr lang="ru-RU" sz="1000" dirty="0" smtClean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 на сайте rkka.ru.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000" dirty="0" smtClean="0">
                <a:solidFill>
                  <a:srgbClr val="663366"/>
                </a:solidFill>
                <a:latin typeface="Arial" pitchFamily="34" charset="0"/>
                <a:cs typeface="Arial" pitchFamily="34" charset="0"/>
                <a:hlinkClick r:id="rId12"/>
              </a:rPr>
              <a:t>О. С. Евсикова. 95-я стрелковая дивизия, 75-я гвардейская дважды Краснознаменная ордена Суворова 2-й степени </a:t>
            </a:r>
            <a:r>
              <a:rPr lang="ru-RU" sz="1000" dirty="0" err="1" smtClean="0">
                <a:solidFill>
                  <a:srgbClr val="663366"/>
                </a:solidFill>
                <a:latin typeface="Arial" pitchFamily="34" charset="0"/>
                <a:cs typeface="Arial" pitchFamily="34" charset="0"/>
                <a:hlinkClick r:id="rId12"/>
              </a:rPr>
              <a:t>Бахмачская</a:t>
            </a:r>
            <a:r>
              <a:rPr lang="ru-RU" sz="1000" dirty="0" smtClean="0">
                <a:solidFill>
                  <a:srgbClr val="663366"/>
                </a:solidFill>
                <a:latin typeface="Arial" pitchFamily="34" charset="0"/>
                <a:cs typeface="Arial" pitchFamily="34" charset="0"/>
                <a:hlinkClick r:id="rId12"/>
              </a:rPr>
              <a:t> стрелковая дивизия (Боевой путь части в боях за Сталинград).</a:t>
            </a:r>
            <a:endParaRPr lang="ru-RU" sz="1000" dirty="0" smtClean="0">
              <a:solidFill>
                <a:srgbClr val="222222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000" dirty="0" smtClean="0">
                <a:solidFill>
                  <a:srgbClr val="663366"/>
                </a:solidFill>
                <a:latin typeface="Arial" pitchFamily="34" charset="0"/>
                <a:cs typeface="Arial" pitchFamily="34" charset="0"/>
                <a:hlinkClick r:id="rId13"/>
              </a:rPr>
              <a:t>75-я гвардейская стрелковая дивизия</a:t>
            </a:r>
            <a:r>
              <a:rPr lang="ru-RU" sz="1000" dirty="0" smtClean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 на сайте bdsa.ru.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000" dirty="0" smtClean="0">
                <a:solidFill>
                  <a:srgbClr val="663366"/>
                </a:solidFill>
                <a:latin typeface="Arial" pitchFamily="34" charset="0"/>
                <a:cs typeface="Arial" pitchFamily="34" charset="0"/>
                <a:hlinkClick r:id="rId14"/>
              </a:rPr>
              <a:t>Действующая армия. Перечни войск. Перечень № 5. Стрелковые, горно-стрелковые, мотострелковые и моторизованные дивизии.</a:t>
            </a:r>
            <a:endParaRPr lang="ru-RU" sz="1000" dirty="0" smtClean="0">
              <a:solidFill>
                <a:srgbClr val="222222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endParaRPr lang="ru-R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3411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854" y="188640"/>
            <a:ext cx="8712968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 музее хранится большое 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оличество фотографий, переписки ветеранов ВОВ, слайдов походов по местам боевой и трудовой славы России.</a:t>
            </a:r>
          </a:p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25" y="5802405"/>
            <a:ext cx="9047163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75877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129" y="188640"/>
            <a:ext cx="910377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Активными участниками по созданию,</a:t>
            </a:r>
          </a:p>
          <a:p>
            <a:pPr algn="ctr"/>
            <a:r>
              <a:rPr lang="ru-RU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оформлению и работе музея были:</a:t>
            </a:r>
          </a:p>
          <a:p>
            <a:pPr algn="ctr"/>
            <a:endParaRPr lang="ru-RU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72268940"/>
              </p:ext>
            </p:extLst>
          </p:nvPr>
        </p:nvGraphicFramePr>
        <p:xfrm>
          <a:off x="323528" y="1397000"/>
          <a:ext cx="9004051" cy="5303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55579"/>
                <a:gridCol w="4248472"/>
              </a:tblGrid>
              <a:tr h="364966">
                <a:tc>
                  <a:txBody>
                    <a:bodyPr/>
                    <a:lstStyle/>
                    <a:p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Мелехин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Сергей Федорович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Директор (1977 – 1980)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64966">
                <a:tc>
                  <a:txBody>
                    <a:bodyPr/>
                    <a:lstStyle/>
                    <a:p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Шуруева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Светлана Ивановна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Директор (1980 – 1998)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64966">
                <a:tc>
                  <a:txBody>
                    <a:bodyPr/>
                    <a:lstStyle/>
                    <a:p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Демашова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Марина Евгеньевна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Директор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(наст. время)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64966">
                <a:tc>
                  <a:txBody>
                    <a:bodyPr/>
                    <a:lstStyle/>
                    <a:p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Аветикян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Арташес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Арташесович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Ветеран 75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Гв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СД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6496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Богданов Владимир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Евменович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Ветеран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6496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Зиновьев Николай Иванович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Военрук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3869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Кулаков Василий Иванович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Герой Советского Союза, Председатель Совета Ветеранов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64966">
                <a:tc>
                  <a:txBody>
                    <a:bodyPr/>
                    <a:lstStyle/>
                    <a:p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Беглянкин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Игорь Федорович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Секретарь комитета ВЛКСМ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6496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Гавриленко Владимир Васильевич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 п/о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64966">
                <a:tc>
                  <a:txBody>
                    <a:bodyPr/>
                    <a:lstStyle/>
                    <a:p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Калгашкина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Вера Владимировна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Зав. Воспитательным отделом Главка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6496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Лихтенштейн Альберт Самойлович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386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Сысоев Юрий Степанович</a:t>
                      </a:r>
                    </a:p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Поэт, почетный педагог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64966">
                <a:tc>
                  <a:txBody>
                    <a:bodyPr/>
                    <a:lstStyle/>
                    <a:p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Ящук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Петр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Демьянович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Ветеран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985617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045" y="-5166"/>
            <a:ext cx="8834470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Музей посетили очень много людей, </a:t>
            </a:r>
          </a:p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среди них: Герои Советского Союза,</a:t>
            </a:r>
          </a:p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руководители вышестоящих организаций,</a:t>
            </a:r>
          </a:p>
          <a:p>
            <a:pPr algn="ctr"/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емпионы мира и олимпийских игр, </a:t>
            </a:r>
          </a:p>
          <a:p>
            <a:pPr algn="ctr"/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</a:t>
            </a:r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ртисты, писатели, поэты.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189" y="2515964"/>
            <a:ext cx="8954182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Училище и музей принимали делегации </a:t>
            </a:r>
          </a:p>
          <a:p>
            <a:pPr algn="ctr"/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По обмену опытом военно </a:t>
            </a:r>
          </a:p>
          <a:p>
            <a:pPr algn="ctr"/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– патриотической работы из </a:t>
            </a:r>
            <a:r>
              <a:rPr lang="ru-RU" sz="28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молдавии</a:t>
            </a:r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2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Украины, </a:t>
            </a:r>
            <a:r>
              <a:rPr lang="ru-RU" sz="28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литвы</a:t>
            </a:r>
            <a:r>
              <a:rPr lang="ru-RU" sz="2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узбекистана</a:t>
            </a:r>
            <a:r>
              <a:rPr lang="ru-RU" sz="2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sz="2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ПТУ г. Москвы, школ.</a:t>
            </a:r>
            <a:endParaRPr lang="ru-RU" sz="2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8802" y="4750583"/>
            <a:ext cx="85989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Учащиеся ПТУ № в составе поисковых, туристических 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групп и коллектива агитбригады «Москвичка» посетили:</a:t>
            </a:r>
          </a:p>
          <a:p>
            <a:pPr algn="ctr"/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Подмосковье, Брест, Ленинград, Украину, Кавказ, Крым,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Одессу, Волгоград, Ригу, Орел, Поныри, Карелию, Францию.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8334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39"/>
            <a:ext cx="8496944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	Музей награжден более 30 почетными грамотами, дипломами, вымпелами, за участие и победу в городских, районных, всероссийских и всесоюзных соревнованиях по оборонной и спортивно – массовой работам.</a:t>
            </a:r>
          </a:p>
          <a:p>
            <a:pPr algn="just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	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Совет ветеранов 75 </a:t>
            </a: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Гв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Дивизии совместно с коллективом ПТУ №8 проводил мероприятия всех красных дат календаря. Ветераны присутствовали на приеме и выпуске учащихся. Лично участвовали в концертах художественной самодеятельности, помогали в воспитании трудных учащихся.</a:t>
            </a:r>
          </a:p>
          <a:p>
            <a:pPr algn="just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	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Ветераны регулярно организовывали и проводили экскурсии в Музей Космонавтики, Звездный городок, Музей ВОВ на Поклонной горе, возлагали цветы к памятникам.</a:t>
            </a:r>
          </a:p>
          <a:p>
            <a:pPr algn="just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	</a:t>
            </a:r>
            <a:endParaRPr lang="ru-RU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	</a:t>
            </a:r>
            <a:endParaRPr lang="ru-RU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45" y="5661248"/>
            <a:ext cx="9047163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25248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1519</TotalTime>
  <Words>1353</Words>
  <Application>Microsoft Office PowerPoint</Application>
  <PresentationFormat>Экран (4:3)</PresentationFormat>
  <Paragraphs>238</Paragraphs>
  <Slides>59</Slides>
  <Notes>0</Notes>
  <HiddenSlides>0</HiddenSlides>
  <MMClips>13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59</vt:i4>
      </vt:variant>
    </vt:vector>
  </HeadingPairs>
  <TitlesOfParts>
    <vt:vector size="61" baseType="lpstr">
      <vt:lpstr>1_Тема Office</vt:lpstr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любовь</dc:creator>
  <cp:lastModifiedBy>NickHaus</cp:lastModifiedBy>
  <cp:revision>108</cp:revision>
  <cp:lastPrinted>2017-05-02T11:15:53Z</cp:lastPrinted>
  <dcterms:created xsi:type="dcterms:W3CDTF">2017-04-16T04:38:22Z</dcterms:created>
  <dcterms:modified xsi:type="dcterms:W3CDTF">2020-10-20T10:20:01Z</dcterms:modified>
</cp:coreProperties>
</file>