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1" r:id="rId3"/>
    <p:sldId id="267" r:id="rId4"/>
    <p:sldId id="259" r:id="rId5"/>
    <p:sldId id="260" r:id="rId6"/>
    <p:sldId id="262" r:id="rId7"/>
    <p:sldId id="263" r:id="rId8"/>
    <p:sldId id="264" r:id="rId9"/>
    <p:sldId id="266" r:id="rId10"/>
    <p:sldId id="269" r:id="rId11"/>
    <p:sldId id="27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7687" autoAdjust="0"/>
  </p:normalViewPr>
  <p:slideViewPr>
    <p:cSldViewPr>
      <p:cViewPr>
        <p:scale>
          <a:sx n="60" d="100"/>
          <a:sy n="60" d="100"/>
        </p:scale>
        <p:origin x="-1644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5248" y="404664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i="1" dirty="0" smtClean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1400" i="1" dirty="0" smtClean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1400" i="1" dirty="0" smtClean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1400" i="1" dirty="0" smtClean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412776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Мастер-класс:</a:t>
            </a:r>
          </a:p>
          <a:p>
            <a:pPr algn="ctr"/>
            <a:endParaRPr lang="ru-RU" sz="3200" i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32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«Роспись металлического подноса </a:t>
            </a:r>
          </a:p>
          <a:p>
            <a:pPr algn="ctr"/>
            <a:r>
              <a:rPr lang="ru-RU" sz="32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 стиле </a:t>
            </a:r>
            <a:r>
              <a:rPr lang="ru-RU" sz="3200" i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Жостово</a:t>
            </a:r>
            <a:r>
              <a:rPr lang="ru-RU" sz="32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</a:t>
            </a:r>
          </a:p>
          <a:p>
            <a:pPr algn="ctr"/>
            <a:r>
              <a:rPr lang="ru-RU" sz="3200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Техника сквозного письма»</a:t>
            </a:r>
            <a:endParaRPr lang="ru-RU" sz="3200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170" name="Picture 2" descr="http://1-mok.mskobr.ru/images/cms/thumbs/1f1204c38f5d7f50f0ab6bcf597ef97666ee60e8/1429282895-logo_jpg_250_135.jpg"/>
          <p:cNvPicPr>
            <a:picLocks noChangeAspect="1" noChangeArrowheads="1"/>
          </p:cNvPicPr>
          <p:nvPr/>
        </p:nvPicPr>
        <p:blipFill>
          <a:blip r:embed="rId2" cstate="print"/>
          <a:srcRect l="17513" r="19730"/>
          <a:stretch>
            <a:fillRect/>
          </a:stretch>
        </p:blipFill>
        <p:spPr bwMode="auto">
          <a:xfrm>
            <a:off x="0" y="0"/>
            <a:ext cx="2677919" cy="2304256"/>
          </a:xfrm>
          <a:prstGeom prst="rect">
            <a:avLst/>
          </a:prstGeom>
          <a:noFill/>
        </p:spPr>
      </p:pic>
      <p:sp>
        <p:nvSpPr>
          <p:cNvPr id="7172" name="AutoShape 4" descr="Отображается файл &quot;Эмблема факультета (цветная)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Отображается файл &quot;Эмблема факультета (цветная)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Отображается файл &quot;Эмблема факультета (цветная)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7" name="Picture 9" descr="C:\Users\Ольга\Downloads\Эмблема факультета (цветная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83712"/>
            <a:ext cx="2689756" cy="397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3684" y="420633"/>
            <a:ext cx="5952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Р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езультаты проведения мастер-класса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7411" y="932537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1400" i="1" dirty="0" smtClean="0">
                <a:latin typeface="Bookman Old Style" panose="02050604050505020204" pitchFamily="18" charset="0"/>
              </a:rPr>
              <a:t>Мастер-класс проводился для разновозрастной аудитории. 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9" t="14040" r="13867" b="16512"/>
          <a:stretch/>
        </p:blipFill>
        <p:spPr>
          <a:xfrm rot="5400000">
            <a:off x="42570" y="1903139"/>
            <a:ext cx="2062228" cy="1626714"/>
          </a:xfrm>
          <a:prstGeom prst="rect">
            <a:avLst/>
          </a:prstGeom>
        </p:spPr>
      </p:pic>
      <p:pic>
        <p:nvPicPr>
          <p:cNvPr id="1026" name="Picture 2" descr="C:\Users\user\Desktop\ОТЧЕТ ПО МАСТЕР КЛАССУ\IMG_89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64291" y="2564300"/>
            <a:ext cx="2156619" cy="143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1" t="9744" r="20909" b="14886"/>
          <a:stretch/>
        </p:blipFill>
        <p:spPr>
          <a:xfrm rot="5400000">
            <a:off x="3535969" y="2791615"/>
            <a:ext cx="2379967" cy="1748065"/>
          </a:xfrm>
          <a:prstGeom prst="rect">
            <a:avLst/>
          </a:prstGeom>
        </p:spPr>
      </p:pic>
      <p:pic>
        <p:nvPicPr>
          <p:cNvPr id="1027" name="Picture 3" descr="C:\Users\user\Desktop\ОТЧЕТ ПО МАСТЕР КЛАССУ\IMG_8964 — копи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21215"/>
            <a:ext cx="1955412" cy="274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044"/>
            <a:ext cx="7239000" cy="4826000"/>
          </a:xfrm>
        </p:spPr>
      </p:pic>
      <p:sp>
        <p:nvSpPr>
          <p:cNvPr id="6" name="TextBox 5"/>
          <p:cNvSpPr txBox="1"/>
          <p:nvPr/>
        </p:nvSpPr>
        <p:spPr>
          <a:xfrm>
            <a:off x="562578" y="426728"/>
            <a:ext cx="7200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1400" i="1" dirty="0" smtClean="0">
                <a:latin typeface="Bookman Old Style" panose="02050604050505020204" pitchFamily="18" charset="0"/>
              </a:rPr>
              <a:t>В ходе проведения мастер-класса сформированы понятия об основах </a:t>
            </a:r>
            <a:r>
              <a:rPr lang="ru-RU" sz="1400" i="1" dirty="0" err="1" smtClean="0">
                <a:latin typeface="Bookman Old Style" panose="02050604050505020204" pitchFamily="18" charset="0"/>
              </a:rPr>
              <a:t>Жостовской</a:t>
            </a:r>
            <a:r>
              <a:rPr lang="ru-RU" sz="1400" i="1" dirty="0" smtClean="0">
                <a:latin typeface="Bookman Old Style" panose="02050604050505020204" pitchFamily="18" charset="0"/>
              </a:rPr>
              <a:t> росписи, особенностях сквозного письма, а так же освоены профессиональные компетенции.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7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556792"/>
            <a:ext cx="530305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Спасибо за внимание!!</a:t>
            </a:r>
          </a:p>
          <a:p>
            <a:pPr algn="ctr"/>
            <a:endParaRPr lang="ru-RU" sz="3200" b="1" i="1" dirty="0" smtClean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sz="3200" b="1" i="1" dirty="0" smtClean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Творческих успехов!!!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0721" y="297522"/>
            <a:ext cx="82945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астер-класс подготовили и провели</a:t>
            </a: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реподаватели факультета  культуры и искусства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t="17545" r="11897" b="6164"/>
          <a:stretch/>
        </p:blipFill>
        <p:spPr>
          <a:xfrm>
            <a:off x="4723200" y="1218068"/>
            <a:ext cx="3180079" cy="42449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8" t="8950" r="41000" b="4021"/>
          <a:stretch/>
        </p:blipFill>
        <p:spPr>
          <a:xfrm>
            <a:off x="766284" y="1185033"/>
            <a:ext cx="3150664" cy="4357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801" y="5588545"/>
            <a:ext cx="4029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>
                <a:latin typeface="Bookman Old Style" panose="02050604050505020204" pitchFamily="18" charset="0"/>
              </a:rPr>
              <a:t>Царицына Мария Анатольевна </a:t>
            </a:r>
          </a:p>
          <a:p>
            <a:pPr algn="ctr"/>
            <a:r>
              <a:rPr lang="ru-RU" sz="1400" i="1" dirty="0">
                <a:latin typeface="Bookman Old Style" panose="02050604050505020204" pitchFamily="18" charset="0"/>
              </a:rPr>
              <a:t>п</a:t>
            </a:r>
            <a:r>
              <a:rPr lang="ru-RU" sz="1400" i="1" dirty="0" smtClean="0">
                <a:latin typeface="Bookman Old Style" panose="02050604050505020204" pitchFamily="18" charset="0"/>
              </a:rPr>
              <a:t>реподаватель специальных дисциплин</a:t>
            </a:r>
          </a:p>
          <a:p>
            <a:pPr algn="ctr"/>
            <a:r>
              <a:rPr lang="ru-RU" sz="1400" i="1" dirty="0">
                <a:latin typeface="Bookman Old Style" panose="02050604050505020204" pitchFamily="18" charset="0"/>
              </a:rPr>
              <a:t>в</a:t>
            </a:r>
            <a:r>
              <a:rPr lang="ru-RU" sz="1400" i="1" dirty="0" smtClean="0">
                <a:latin typeface="Bookman Old Style" panose="02050604050505020204" pitchFamily="18" charset="0"/>
              </a:rPr>
              <a:t>ысшей категории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46568" y="5588545"/>
            <a:ext cx="4154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latin typeface="Bookman Old Style" panose="02050604050505020204" pitchFamily="18" charset="0"/>
              </a:rPr>
              <a:t> Анашкина Ольга Игоревна </a:t>
            </a:r>
            <a:endParaRPr lang="ru-RU" sz="1400" i="1" dirty="0">
              <a:latin typeface="Bookman Old Style" panose="02050604050505020204" pitchFamily="18" charset="0"/>
            </a:endParaRPr>
          </a:p>
          <a:p>
            <a:pPr algn="ctr"/>
            <a:r>
              <a:rPr lang="ru-RU" sz="1400" i="1" dirty="0">
                <a:latin typeface="Bookman Old Style" panose="02050604050505020204" pitchFamily="18" charset="0"/>
              </a:rPr>
              <a:t>преподаватель специальных дисциплин</a:t>
            </a:r>
          </a:p>
          <a:p>
            <a:pPr algn="ctr"/>
            <a:r>
              <a:rPr lang="ru-RU" sz="1400" i="1" dirty="0">
                <a:latin typeface="Bookman Old Style" panose="02050604050505020204" pitchFamily="18" charset="0"/>
              </a:rPr>
              <a:t>высшей </a:t>
            </a:r>
            <a:r>
              <a:rPr lang="ru-RU" sz="1400" i="1" dirty="0" smtClean="0">
                <a:latin typeface="Bookman Old Style" panose="02050604050505020204" pitchFamily="18" charset="0"/>
              </a:rPr>
              <a:t>категории</a:t>
            </a:r>
            <a:endParaRPr lang="ru-RU" sz="14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7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3568" y="1052736"/>
            <a:ext cx="72008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Цели и задачи мастер-класса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 smtClean="0">
              <a:solidFill>
                <a:srgbClr val="00000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Цели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i="1" dirty="0" smtClean="0">
                <a:latin typeface="Bookman Old Style" pitchFamily="18" charset="0"/>
              </a:rPr>
              <a:t>- популяризация народного искусства, приобщение к традиционной культуре      детей и взрослых неспециалистов  в области декоративно-прикладного искусства; </a:t>
            </a:r>
          </a:p>
          <a:p>
            <a:r>
              <a:rPr lang="ru-RU" sz="1400" i="1" dirty="0" smtClean="0">
                <a:latin typeface="Bookman Old Style" pitchFamily="18" charset="0"/>
              </a:rPr>
              <a:t>- расширение профессиональных возможностей специалистов в области декоративно-прикладного искусства; </a:t>
            </a:r>
          </a:p>
          <a:p>
            <a:r>
              <a:rPr lang="ru-RU" sz="1400" i="1" dirty="0" smtClean="0">
                <a:latin typeface="Bookman Old Style" pitchFamily="18" charset="0"/>
              </a:rPr>
              <a:t> - помощь старшеклассникам в профессиональной ориентации.</a:t>
            </a:r>
            <a:endParaRPr lang="ru-RU" sz="1400" b="1" i="1" dirty="0" smtClean="0">
              <a:latin typeface="Bookman Old Style" pitchFamily="18" charset="0"/>
            </a:endParaRPr>
          </a:p>
          <a:p>
            <a:endParaRPr lang="ru-RU" sz="1400" b="1" i="1" dirty="0" smtClean="0">
              <a:latin typeface="Bookman Old Style" pitchFamily="18" charset="0"/>
            </a:endParaRPr>
          </a:p>
          <a:p>
            <a:r>
              <a:rPr lang="ru-RU" sz="1400" b="1" i="1" dirty="0" smtClean="0">
                <a:latin typeface="Bookman Old Style" pitchFamily="18" charset="0"/>
              </a:rPr>
              <a:t>       Задачи:</a:t>
            </a:r>
          </a:p>
          <a:p>
            <a:r>
              <a:rPr lang="ru-RU" sz="1400" i="1" dirty="0" smtClean="0">
                <a:latin typeface="Bookman Old Style" pitchFamily="18" charset="0"/>
              </a:rPr>
              <a:t>-познакомить участников мастер-класса с техникой сквозного письма </a:t>
            </a:r>
            <a:r>
              <a:rPr lang="ru-RU" sz="1400" i="1" dirty="0" err="1" smtClean="0">
                <a:latin typeface="Bookman Old Style" pitchFamily="18" charset="0"/>
              </a:rPr>
              <a:t>Жостовской</a:t>
            </a:r>
            <a:r>
              <a:rPr lang="ru-RU" sz="1400" i="1" dirty="0" smtClean="0">
                <a:latin typeface="Bookman Old Style" pitchFamily="18" charset="0"/>
              </a:rPr>
              <a:t> росписи;</a:t>
            </a:r>
          </a:p>
          <a:p>
            <a:r>
              <a:rPr lang="ru-RU" sz="1400" i="1" dirty="0" smtClean="0">
                <a:latin typeface="Bookman Old Style" pitchFamily="18" charset="0"/>
              </a:rPr>
              <a:t>- изучить последовательности росписи;</a:t>
            </a:r>
          </a:p>
          <a:p>
            <a:r>
              <a:rPr lang="ru-RU" sz="1400" i="1" dirty="0" smtClean="0">
                <a:latin typeface="Bookman Old Style" pitchFamily="18" charset="0"/>
              </a:rPr>
              <a:t>- выполнить простые композиции;</a:t>
            </a:r>
          </a:p>
          <a:p>
            <a:r>
              <a:rPr lang="ru-RU" sz="1400" i="1" dirty="0" smtClean="0">
                <a:latin typeface="Bookman Old Style" pitchFamily="18" charset="0"/>
              </a:rPr>
              <a:t>- приобщить участников мастер-класса к творческой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IMAG081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052736"/>
            <a:ext cx="5200287" cy="388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28" y="260648"/>
            <a:ext cx="7380312" cy="73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Инструменты, оборудование, материалы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95536" y="4581128"/>
            <a:ext cx="763284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1.   Изделие под роспись </a:t>
            </a:r>
            <a:endParaRPr lang="ru-RU" sz="800" i="1" dirty="0" smtClean="0"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2.   Краски масляные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42900" algn="l"/>
              </a:tabLst>
            </a:pPr>
            <a:r>
              <a:rPr lang="ru-RU" sz="14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Кисти беличьи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>
                <a:tab pos="3429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Льняное масло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>
                <a:tab pos="3429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Перламутр, сусальное золото (имитация) </a:t>
            </a:r>
            <a:endParaRPr lang="ru-RU" sz="1400" i="1" dirty="0" smtClean="0"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>
                <a:tab pos="342900" algn="l"/>
              </a:tabLst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Палитра 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lang="ru-RU" sz="14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  Подручник (для упора руки)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lang="ru-RU" sz="14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8.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Карандаш, ластик, калька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Копия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2470402" cy="2448272"/>
          </a:xfrm>
          <a:prstGeom prst="rect">
            <a:avLst/>
          </a:prstGeom>
          <a:noFill/>
        </p:spPr>
      </p:pic>
      <p:pic>
        <p:nvPicPr>
          <p:cNvPr id="3" name="Рисунок 6" descr="м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980728"/>
            <a:ext cx="4627786" cy="4489796"/>
          </a:xfrm>
          <a:prstGeom prst="rect">
            <a:avLst/>
          </a:prstGeom>
          <a:noFill/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 rot="879958">
            <a:off x="2869990" y="2021644"/>
            <a:ext cx="1447361" cy="393070"/>
          </a:xfrm>
          <a:prstGeom prst="rightArrow">
            <a:avLst>
              <a:gd name="adj1" fmla="val 50000"/>
              <a:gd name="adj2" fmla="val 68704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528" y="5589240"/>
            <a:ext cx="77048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Перламутр вырезаем по форме цветка, либо другого элемента композиции, и накладываем на заранее определенные места (согласно композиции). Поталь клеем на выровненную (хорошо отшлифованную) поверхность на лак.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332656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Подготовка к росписи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8" descr="м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472739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5536" y="5589240"/>
            <a:ext cx="75608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При помощи цвета фона уточняем форму всех элементов композиции. Металлические грунты и подложки (различные потали и перламутр) выполняют в письме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по-сквозному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функцию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замалевка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332656"/>
            <a:ext cx="4421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Роспись подноса. «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Замалевок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»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83568" y="5949280"/>
            <a:ext cx="74878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Уточняем формы, объемы и характер элементов. 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404664"/>
            <a:ext cx="5707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Росись подноса. «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Тенежка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, </a:t>
            </a:r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чертежка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»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2530" name="Рисунок 13" descr="Безымянный роро"/>
          <p:cNvPicPr>
            <a:picLocks noChangeArrowheads="1"/>
          </p:cNvPicPr>
          <p:nvPr/>
        </p:nvPicPr>
        <p:blipFill>
          <a:blip r:embed="rId2" cstate="print"/>
          <a:srcRect t="-197" r="-58" b="-371"/>
          <a:stretch>
            <a:fillRect/>
          </a:stretch>
        </p:blipFill>
        <p:spPr bwMode="auto">
          <a:xfrm>
            <a:off x="467544" y="1412776"/>
            <a:ext cx="385192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9" descr="01 1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1500187" cy="1738313"/>
          </a:xfrm>
          <a:prstGeom prst="rect">
            <a:avLst/>
          </a:prstGeom>
          <a:noFill/>
        </p:spPr>
      </p:pic>
      <p:pic>
        <p:nvPicPr>
          <p:cNvPr id="22532" name="Рисунок 10" descr="01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124744"/>
            <a:ext cx="1493837" cy="1736725"/>
          </a:xfrm>
          <a:prstGeom prst="rect">
            <a:avLst/>
          </a:prstGeom>
          <a:noFill/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5940152" y="2852936"/>
            <a:ext cx="947738" cy="355600"/>
          </a:xfrm>
          <a:prstGeom prst="curvedUpArrow">
            <a:avLst>
              <a:gd name="adj1" fmla="val 53304"/>
              <a:gd name="adj2" fmla="val 106607"/>
              <a:gd name="adj3" fmla="val 33333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4" name="Рисунок 11" descr="02 -2 3- 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01008"/>
            <a:ext cx="1304925" cy="1792288"/>
          </a:xfrm>
          <a:prstGeom prst="rect">
            <a:avLst/>
          </a:prstGeom>
          <a:noFill/>
        </p:spPr>
      </p:pic>
      <p:pic>
        <p:nvPicPr>
          <p:cNvPr id="22535" name="Рисунок 12" descr="02 -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501008"/>
            <a:ext cx="1304925" cy="1817687"/>
          </a:xfrm>
          <a:prstGeom prst="rect">
            <a:avLst/>
          </a:prstGeom>
          <a:noFill/>
        </p:spPr>
      </p:pic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5868144" y="5301208"/>
            <a:ext cx="947738" cy="355600"/>
          </a:xfrm>
          <a:prstGeom prst="curvedUpArrow">
            <a:avLst>
              <a:gd name="adj1" fmla="val 53304"/>
              <a:gd name="adj2" fmla="val 106607"/>
              <a:gd name="adj3" fmla="val 33333"/>
            </a:avLst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7544" y="5661248"/>
            <a:ext cx="75608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Это завершающий этап в работе над росписью подноса. Привязкой объединяют букет – вписывают травки, стебельки, усики…</a:t>
            </a:r>
            <a:endParaRPr kumimoji="0" lang="ru-RU" sz="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476672"/>
            <a:ext cx="4254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Роспись подноса. «Привязка»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3554" name="Рисунок 16" descr="Копия Копия 5опять"/>
          <p:cNvPicPr>
            <a:picLocks noChangeArrowheads="1"/>
          </p:cNvPicPr>
          <p:nvPr/>
        </p:nvPicPr>
        <p:blipFill>
          <a:blip r:embed="rId2" cstate="print"/>
          <a:srcRect l="-78" t="-185" r="-66" b="-301"/>
          <a:stretch>
            <a:fillRect/>
          </a:stretch>
        </p:blipFill>
        <p:spPr bwMode="auto">
          <a:xfrm>
            <a:off x="3491880" y="980728"/>
            <a:ext cx="4499992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14" descr="Копия (5) м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01008"/>
            <a:ext cx="21590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15" descr="5 - копия (2)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268760"/>
            <a:ext cx="1651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2" descr="Копия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3"/>
            <a:ext cx="5616624" cy="548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6237312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Расписанное и просушенное изделие покрывают масляным лаком    </a:t>
            </a:r>
            <a:endParaRPr lang="ru-RU" sz="1400" i="1" dirty="0" smtClean="0"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332656"/>
            <a:ext cx="2908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Чистовая отделка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216</TotalTime>
  <Words>267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31</cp:revision>
  <dcterms:created xsi:type="dcterms:W3CDTF">2015-05-18T18:23:34Z</dcterms:created>
  <dcterms:modified xsi:type="dcterms:W3CDTF">2015-10-10T13:43:57Z</dcterms:modified>
</cp:coreProperties>
</file>